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1" r:id="rId4"/>
    <p:sldId id="262" r:id="rId5"/>
    <p:sldId id="264" r:id="rId6"/>
    <p:sldId id="304" r:id="rId7"/>
    <p:sldId id="266" r:id="rId8"/>
    <p:sldId id="269" r:id="rId9"/>
    <p:sldId id="270" r:id="rId10"/>
    <p:sldId id="263" r:id="rId11"/>
    <p:sldId id="271" r:id="rId12"/>
    <p:sldId id="272" r:id="rId13"/>
    <p:sldId id="274" r:id="rId14"/>
    <p:sldId id="273" r:id="rId15"/>
    <p:sldId id="275" r:id="rId16"/>
    <p:sldId id="276" r:id="rId17"/>
    <p:sldId id="277" r:id="rId18"/>
    <p:sldId id="278" r:id="rId19"/>
    <p:sldId id="279" r:id="rId20"/>
    <p:sldId id="280" r:id="rId21"/>
    <p:sldId id="281" r:id="rId22"/>
    <p:sldId id="282" r:id="rId23"/>
    <p:sldId id="283" r:id="rId24"/>
    <p:sldId id="284" r:id="rId25"/>
    <p:sldId id="306" r:id="rId26"/>
    <p:sldId id="305"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72424FC-323D-4234-9E32-79732C5F1BD0}" type="datetimeFigureOut">
              <a:rPr lang="ru-RU" smtClean="0"/>
              <a:pPr/>
              <a:t>23.01.2017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E322D0F-F4B8-4C96-B5BE-F1ED79D437C1}"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72424FC-323D-4234-9E32-79732C5F1BD0}" type="datetimeFigureOut">
              <a:rPr lang="ru-RU" smtClean="0"/>
              <a:pPr/>
              <a:t>23.01.2017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E322D0F-F4B8-4C96-B5BE-F1ED79D437C1}"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72424FC-323D-4234-9E32-79732C5F1BD0}" type="datetimeFigureOut">
              <a:rPr lang="ru-RU" smtClean="0"/>
              <a:pPr/>
              <a:t>23.01.2017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E322D0F-F4B8-4C96-B5BE-F1ED79D437C1}"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28600"/>
            <a:ext cx="8229600" cy="586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4"/>
          <p:cNvSpPr>
            <a:spLocks noGrp="1" noChangeArrowheads="1"/>
          </p:cNvSpPr>
          <p:nvPr>
            <p:ph type="dt" sz="half" idx="10"/>
          </p:nvPr>
        </p:nvSpPr>
        <p:spPr>
          <a:ln/>
        </p:spPr>
        <p:txBody>
          <a:bodyPr/>
          <a:lstStyle>
            <a:lvl1pPr>
              <a:defRPr/>
            </a:lvl1pPr>
          </a:lstStyle>
          <a:p>
            <a:pPr>
              <a:defRPr/>
            </a:pPr>
            <a:endParaRPr lang="en-US"/>
          </a:p>
        </p:txBody>
      </p:sp>
      <p:sp>
        <p:nvSpPr>
          <p:cNvPr id="4" name="Rectangle 25"/>
          <p:cNvSpPr>
            <a:spLocks noGrp="1" noChangeArrowheads="1"/>
          </p:cNvSpPr>
          <p:nvPr>
            <p:ph type="ftr" sz="quarter" idx="11"/>
          </p:nvPr>
        </p:nvSpPr>
        <p:spPr>
          <a:ln/>
        </p:spPr>
        <p:txBody>
          <a:bodyPr/>
          <a:lstStyle>
            <a:lvl1pPr>
              <a:defRPr/>
            </a:lvl1pPr>
          </a:lstStyle>
          <a:p>
            <a:pPr>
              <a:defRPr/>
            </a:pPr>
            <a:endParaRPr lang="en-US"/>
          </a:p>
        </p:txBody>
      </p:sp>
      <p:sp>
        <p:nvSpPr>
          <p:cNvPr id="5" name="Rectangle 26"/>
          <p:cNvSpPr>
            <a:spLocks noGrp="1" noChangeArrowheads="1"/>
          </p:cNvSpPr>
          <p:nvPr>
            <p:ph type="sldNum" sz="quarter" idx="12"/>
          </p:nvPr>
        </p:nvSpPr>
        <p:spPr>
          <a:ln/>
        </p:spPr>
        <p:txBody>
          <a:bodyPr/>
          <a:lstStyle>
            <a:lvl1pPr>
              <a:defRPr/>
            </a:lvl1pPr>
          </a:lstStyle>
          <a:p>
            <a:pPr>
              <a:defRPr/>
            </a:pPr>
            <a:fld id="{9871C96D-EE8F-43E2-B9BF-A726A794318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72424FC-323D-4234-9E32-79732C5F1BD0}" type="datetimeFigureOut">
              <a:rPr lang="ru-RU" smtClean="0"/>
              <a:pPr/>
              <a:t>23.01.2017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E322D0F-F4B8-4C96-B5BE-F1ED79D437C1}"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72424FC-323D-4234-9E32-79732C5F1BD0}" type="datetimeFigureOut">
              <a:rPr lang="ru-RU" smtClean="0"/>
              <a:pPr/>
              <a:t>23.01.2017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E322D0F-F4B8-4C96-B5BE-F1ED79D437C1}"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72424FC-323D-4234-9E32-79732C5F1BD0}" type="datetimeFigureOut">
              <a:rPr lang="ru-RU" smtClean="0"/>
              <a:pPr/>
              <a:t>23.01.2017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E322D0F-F4B8-4C96-B5BE-F1ED79D437C1}"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72424FC-323D-4234-9E32-79732C5F1BD0}" type="datetimeFigureOut">
              <a:rPr lang="ru-RU" smtClean="0"/>
              <a:pPr/>
              <a:t>23.01.2017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E322D0F-F4B8-4C96-B5BE-F1ED79D437C1}"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72424FC-323D-4234-9E32-79732C5F1BD0}" type="datetimeFigureOut">
              <a:rPr lang="ru-RU" smtClean="0"/>
              <a:pPr/>
              <a:t>23.01.2017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E322D0F-F4B8-4C96-B5BE-F1ED79D437C1}"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72424FC-323D-4234-9E32-79732C5F1BD0}" type="datetimeFigureOut">
              <a:rPr lang="ru-RU" smtClean="0"/>
              <a:pPr/>
              <a:t>23.01.2017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E322D0F-F4B8-4C96-B5BE-F1ED79D437C1}"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72424FC-323D-4234-9E32-79732C5F1BD0}" type="datetimeFigureOut">
              <a:rPr lang="ru-RU" smtClean="0"/>
              <a:pPr/>
              <a:t>23.01.2017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E322D0F-F4B8-4C96-B5BE-F1ED79D437C1}"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72424FC-323D-4234-9E32-79732C5F1BD0}" type="datetimeFigureOut">
              <a:rPr lang="ru-RU" smtClean="0"/>
              <a:pPr/>
              <a:t>23.01.2017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E322D0F-F4B8-4C96-B5BE-F1ED79D437C1}"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2424FC-323D-4234-9E32-79732C5F1BD0}" type="datetimeFigureOut">
              <a:rPr lang="ru-RU" smtClean="0"/>
              <a:pPr/>
              <a:t>23.01.2017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322D0F-F4B8-4C96-B5BE-F1ED79D437C1}"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Cacdethiminhhoa/DeThiThu.Net--De-minh-hoa-mon-Toan-2017-Bo-GDDT.id-file-931.pdf"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71472" y="928670"/>
            <a:ext cx="7772400" cy="2286016"/>
          </a:xfrm>
        </p:spPr>
        <p:txBody>
          <a:bodyPr>
            <a:normAutofit fontScale="90000"/>
          </a:bodyPr>
          <a:lstStyle/>
          <a:p>
            <a:pPr>
              <a:lnSpc>
                <a:spcPct val="150000"/>
              </a:lnSpc>
            </a:pPr>
            <a:r>
              <a:rPr lang="en-US" b="1" dirty="0" smtClean="0">
                <a:latin typeface="Times New Roman" pitchFamily="18" charset="0"/>
                <a:cs typeface="Times New Roman" pitchFamily="18" charset="0"/>
              </a:rPr>
              <a:t>KĨ THUẬT VIẾT CÂU HỎI </a:t>
            </a:r>
            <a:br>
              <a:rPr lang="en-US" b="1" dirty="0" smtClean="0">
                <a:latin typeface="Times New Roman" pitchFamily="18" charset="0"/>
                <a:cs typeface="Times New Roman" pitchFamily="18" charset="0"/>
              </a:rPr>
            </a:br>
            <a:r>
              <a:rPr lang="en-US" b="1" dirty="0" smtClean="0">
                <a:latin typeface="Times New Roman" pitchFamily="18" charset="0"/>
                <a:cs typeface="Times New Roman" pitchFamily="18" charset="0"/>
              </a:rPr>
              <a:t>TRẮC NGHIỆM KHÁCH QUAN TRONG MÔN TOÁN</a:t>
            </a:r>
            <a:endParaRPr lang="ru-RU" b="1" dirty="0">
              <a:latin typeface="Times New Roman" pitchFamily="18" charset="0"/>
              <a:cs typeface="Times New Roman" pitchFamily="18" charset="0"/>
            </a:endParaRPr>
          </a:p>
        </p:txBody>
      </p:sp>
      <p:sp>
        <p:nvSpPr>
          <p:cNvPr id="3" name="Подзаголовок 2"/>
          <p:cNvSpPr>
            <a:spLocks noGrp="1"/>
          </p:cNvSpPr>
          <p:nvPr>
            <p:ph type="subTitle" idx="1"/>
          </p:nvPr>
        </p:nvSpPr>
        <p:spPr/>
        <p:txBody>
          <a:bodyPr>
            <a:normAutofit/>
          </a:bodyPr>
          <a:lstStyle/>
          <a:p>
            <a:pPr algn="r"/>
            <a:r>
              <a:rPr lang="en-US" sz="2400" i="1" dirty="0" err="1" smtClean="0"/>
              <a:t>Đà</a:t>
            </a:r>
            <a:r>
              <a:rPr lang="en-US" sz="2400" i="1" dirty="0" smtClean="0"/>
              <a:t> </a:t>
            </a:r>
            <a:r>
              <a:rPr lang="en-US" sz="2400" i="1" dirty="0" err="1" smtClean="0"/>
              <a:t>Nẵng</a:t>
            </a:r>
            <a:r>
              <a:rPr lang="en-US" sz="2400" i="1" dirty="0" smtClean="0"/>
              <a:t>, 12/2016</a:t>
            </a:r>
            <a:endParaRPr lang="ru-RU" sz="2400" i="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defRPr/>
            </a:pPr>
            <a:r>
              <a:rPr lang="en-US" sz="3600" b="1" dirty="0" err="1" smtClean="0">
                <a:latin typeface="Times New Roman" pitchFamily="18" charset="0"/>
                <a:cs typeface="Times New Roman" pitchFamily="18" charset="0"/>
              </a:rPr>
              <a:t>Yêu</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cầu</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đối</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với</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câu</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hỏi</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dạng</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đúng-sai</a:t>
            </a:r>
            <a:endParaRPr lang="en-US" sz="3600" b="1" dirty="0" smtClean="0">
              <a:latin typeface="Times New Roman" pitchFamily="18" charset="0"/>
              <a:cs typeface="Times New Roman" pitchFamily="18" charset="0"/>
            </a:endParaRPr>
          </a:p>
        </p:txBody>
      </p:sp>
      <p:sp>
        <p:nvSpPr>
          <p:cNvPr id="6147" name="Rectangle 3"/>
          <p:cNvSpPr>
            <a:spLocks noGrp="1" noChangeArrowheads="1"/>
          </p:cNvSpPr>
          <p:nvPr>
            <p:ph idx="1"/>
          </p:nvPr>
        </p:nvSpPr>
        <p:spPr>
          <a:xfrm>
            <a:off x="457200" y="1447800"/>
            <a:ext cx="8229600" cy="4800600"/>
          </a:xfrm>
        </p:spPr>
        <p:txBody>
          <a:bodyPr/>
          <a:lstStyle/>
          <a:p>
            <a:pPr algn="just" eaLnBrk="1" hangingPunct="1">
              <a:lnSpc>
                <a:spcPct val="80000"/>
              </a:lnSpc>
            </a:pPr>
            <a:r>
              <a:rPr lang="en-US" sz="2800" dirty="0" smtClean="0">
                <a:latin typeface="Times New Roman" pitchFamily="18" charset="0"/>
                <a:cs typeface="Times New Roman" pitchFamily="18" charset="0"/>
              </a:rPr>
              <a:t>N</a:t>
            </a:r>
            <a:r>
              <a:rPr lang="en-AU" sz="2800" dirty="0" err="1" smtClean="0">
                <a:latin typeface="Times New Roman" pitchFamily="18" charset="0"/>
                <a:cs typeface="Times New Roman" pitchFamily="18" charset="0"/>
              </a:rPr>
              <a:t>gắn</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gọn</a:t>
            </a:r>
            <a:r>
              <a:rPr lang="en-US" sz="2800" dirty="0" smtClean="0">
                <a:latin typeface="Times New Roman" pitchFamily="18" charset="0"/>
                <a:cs typeface="Times New Roman" pitchFamily="18" charset="0"/>
              </a:rPr>
              <a:t>, </a:t>
            </a:r>
            <a:r>
              <a:rPr lang="en-AU" sz="2800" dirty="0" smtClean="0">
                <a:latin typeface="Times New Roman" pitchFamily="18" charset="0"/>
                <a:cs typeface="Times New Roman" pitchFamily="18" charset="0"/>
              </a:rPr>
              <a:t>tr</a:t>
            </a:r>
            <a:r>
              <a:rPr lang="en-US" sz="2800" dirty="0" smtClean="0">
                <a:latin typeface="Times New Roman" pitchFamily="18" charset="0"/>
                <a:cs typeface="Times New Roman" pitchFamily="18" charset="0"/>
              </a:rPr>
              <a:t>á</a:t>
            </a:r>
            <a:r>
              <a:rPr lang="en-AU" sz="2800" dirty="0" err="1" smtClean="0">
                <a:latin typeface="Times New Roman" pitchFamily="18" charset="0"/>
                <a:cs typeface="Times New Roman" pitchFamily="18" charset="0"/>
              </a:rPr>
              <a:t>nh</a:t>
            </a:r>
            <a:r>
              <a:rPr lang="en-AU" sz="2800" dirty="0" smtClean="0">
                <a:latin typeface="Times New Roman" pitchFamily="18" charset="0"/>
                <a:cs typeface="Times New Roman" pitchFamily="18" charset="0"/>
              </a:rPr>
              <a:t> m</a:t>
            </a:r>
            <a:r>
              <a:rPr lang="en-US" sz="2800" dirty="0" smtClean="0">
                <a:latin typeface="Times New Roman" pitchFamily="18" charset="0"/>
                <a:cs typeface="Times New Roman" pitchFamily="18" charset="0"/>
              </a:rPr>
              <a:t>ơ </a:t>
            </a:r>
            <a:r>
              <a:rPr lang="en-AU" sz="2800" dirty="0" err="1" smtClean="0">
                <a:latin typeface="Times New Roman" pitchFamily="18" charset="0"/>
                <a:cs typeface="Times New Roman" pitchFamily="18" charset="0"/>
              </a:rPr>
              <a:t>hồ</a:t>
            </a:r>
            <a:r>
              <a:rPr lang="en-US" sz="2800" dirty="0" smtClean="0">
                <a:latin typeface="Times New Roman" pitchFamily="18" charset="0"/>
                <a:cs typeface="Times New Roman" pitchFamily="18" charset="0"/>
              </a:rPr>
              <a:t>, </a:t>
            </a:r>
            <a:r>
              <a:rPr lang="en-AU" sz="2800" dirty="0" smtClean="0">
                <a:latin typeface="Times New Roman" pitchFamily="18" charset="0"/>
                <a:cs typeface="Times New Roman" pitchFamily="18" charset="0"/>
              </a:rPr>
              <a:t>c</a:t>
            </a:r>
            <a:r>
              <a:rPr lang="en-US" sz="2800" dirty="0" smtClean="0">
                <a:latin typeface="Times New Roman" pitchFamily="18" charset="0"/>
                <a:cs typeface="Times New Roman" pitchFamily="18" charset="0"/>
              </a:rPr>
              <a:t>â</a:t>
            </a:r>
            <a:r>
              <a:rPr lang="en-AU" sz="2800" dirty="0" smtClean="0">
                <a:latin typeface="Times New Roman" pitchFamily="18" charset="0"/>
                <a:cs typeface="Times New Roman" pitchFamily="18" charset="0"/>
              </a:rPr>
              <a:t>u </a:t>
            </a:r>
            <a:r>
              <a:rPr lang="en-AU" sz="2800" dirty="0" err="1" smtClean="0">
                <a:latin typeface="Times New Roman" pitchFamily="18" charset="0"/>
                <a:cs typeface="Times New Roman" pitchFamily="18" charset="0"/>
              </a:rPr>
              <a:t>hỏi</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a:t>
            </a:r>
            <a:r>
              <a:rPr lang="en-AU" sz="2800" dirty="0" err="1" smtClean="0">
                <a:latin typeface="Times New Roman" pitchFamily="18" charset="0"/>
                <a:cs typeface="Times New Roman" pitchFamily="18" charset="0"/>
              </a:rPr>
              <a:t>ợc</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xếp</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một</a:t>
            </a:r>
            <a:r>
              <a:rPr lang="en-AU" sz="2800" dirty="0" smtClean="0">
                <a:latin typeface="Times New Roman" pitchFamily="18" charset="0"/>
                <a:cs typeface="Times New Roman" pitchFamily="18" charset="0"/>
              </a:rPr>
              <a:t> c</a:t>
            </a:r>
            <a:r>
              <a:rPr lang="en-US" sz="2800" dirty="0" smtClean="0">
                <a:latin typeface="Times New Roman" pitchFamily="18" charset="0"/>
                <a:cs typeface="Times New Roman" pitchFamily="18" charset="0"/>
              </a:rPr>
              <a:t>á</a:t>
            </a:r>
            <a:r>
              <a:rPr lang="en-AU" sz="2800" dirty="0" err="1" smtClean="0">
                <a:latin typeface="Times New Roman" pitchFamily="18" charset="0"/>
                <a:cs typeface="Times New Roman" pitchFamily="18" charset="0"/>
              </a:rPr>
              <a:t>ch</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ch</a:t>
            </a:r>
            <a:r>
              <a:rPr lang="en-US" sz="2800" dirty="0" smtClean="0">
                <a:latin typeface="Times New Roman" pitchFamily="18" charset="0"/>
                <a:cs typeface="Times New Roman" pitchFamily="18" charset="0"/>
              </a:rPr>
              <a:t>í</a:t>
            </a:r>
            <a:r>
              <a:rPr lang="en-AU" sz="2800" dirty="0" err="1" smtClean="0">
                <a:latin typeface="Times New Roman" pitchFamily="18" charset="0"/>
                <a:cs typeface="Times New Roman" pitchFamily="18" charset="0"/>
              </a:rPr>
              <a:t>nh</a:t>
            </a:r>
            <a:r>
              <a:rPr lang="en-AU" sz="2800" dirty="0" smtClean="0">
                <a:latin typeface="Times New Roman" pitchFamily="18" charset="0"/>
                <a:cs typeface="Times New Roman" pitchFamily="18" charset="0"/>
              </a:rPr>
              <a:t> x</a:t>
            </a:r>
            <a:r>
              <a:rPr lang="en-US" sz="2800" dirty="0" smtClean="0">
                <a:latin typeface="Times New Roman" pitchFamily="18" charset="0"/>
                <a:cs typeface="Times New Roman" pitchFamily="18" charset="0"/>
              </a:rPr>
              <a:t>á</a:t>
            </a:r>
            <a:r>
              <a:rPr lang="en-AU" sz="2800" dirty="0" smtClean="0">
                <a:latin typeface="Times New Roman" pitchFamily="18" charset="0"/>
                <a:cs typeface="Times New Roman" pitchFamily="18" charset="0"/>
              </a:rPr>
              <a:t>c l</a:t>
            </a:r>
            <a:r>
              <a:rPr lang="en-US" sz="2800" dirty="0" smtClean="0">
                <a:latin typeface="Times New Roman" pitchFamily="18" charset="0"/>
                <a:cs typeface="Times New Roman" pitchFamily="18" charset="0"/>
              </a:rPr>
              <a:t>à </a:t>
            </a:r>
            <a:r>
              <a:rPr lang="en-US" sz="2800" dirty="0" err="1" smtClean="0">
                <a:latin typeface="Times New Roman" pitchFamily="18" charset="0"/>
                <a:cs typeface="Times New Roman" pitchFamily="18" charset="0"/>
              </a:rPr>
              <a:t>đú</a:t>
            </a:r>
            <a:r>
              <a:rPr lang="en-AU" sz="2800" dirty="0" err="1" smtClean="0">
                <a:latin typeface="Times New Roman" pitchFamily="18" charset="0"/>
                <a:cs typeface="Times New Roman" pitchFamily="18" charset="0"/>
              </a:rPr>
              <a:t>ng</a:t>
            </a:r>
            <a:r>
              <a:rPr lang="en-US" sz="2800" dirty="0" smtClean="0">
                <a:latin typeface="Times New Roman" pitchFamily="18" charset="0"/>
                <a:cs typeface="Times New Roman" pitchFamily="18" charset="0"/>
              </a:rPr>
              <a:t>, </a:t>
            </a:r>
            <a:r>
              <a:rPr lang="en-AU" sz="2800" dirty="0" smtClean="0">
                <a:latin typeface="Times New Roman" pitchFamily="18" charset="0"/>
                <a:cs typeface="Times New Roman" pitchFamily="18" charset="0"/>
              </a:rPr>
              <a:t>hay </a:t>
            </a:r>
            <a:r>
              <a:rPr lang="en-AU" sz="2800" dirty="0" err="1" smtClean="0">
                <a:latin typeface="Times New Roman" pitchFamily="18" charset="0"/>
                <a:cs typeface="Times New Roman" pitchFamily="18" charset="0"/>
              </a:rPr>
              <a:t>sai</a:t>
            </a:r>
            <a:r>
              <a:rPr lang="en-US" sz="2800" dirty="0" smtClean="0">
                <a:latin typeface="Times New Roman" pitchFamily="18" charset="0"/>
                <a:cs typeface="Times New Roman" pitchFamily="18" charset="0"/>
              </a:rPr>
              <a:t>.</a:t>
            </a:r>
          </a:p>
          <a:p>
            <a:pPr algn="just" eaLnBrk="1" hangingPunct="1">
              <a:lnSpc>
                <a:spcPct val="80000"/>
              </a:lnSpc>
            </a:pPr>
            <a:r>
              <a:rPr lang="en-AU" sz="2800" dirty="0" smtClean="0">
                <a:latin typeface="Times New Roman" pitchFamily="18" charset="0"/>
                <a:cs typeface="Times New Roman" pitchFamily="18" charset="0"/>
              </a:rPr>
              <a:t>Tr</a:t>
            </a:r>
            <a:r>
              <a:rPr lang="en-US" sz="2800" dirty="0" smtClean="0">
                <a:latin typeface="Times New Roman" pitchFamily="18" charset="0"/>
                <a:cs typeface="Times New Roman" pitchFamily="18" charset="0"/>
              </a:rPr>
              <a:t>á</a:t>
            </a:r>
            <a:r>
              <a:rPr lang="en-AU" sz="2800" dirty="0" err="1" smtClean="0">
                <a:latin typeface="Times New Roman" pitchFamily="18" charset="0"/>
                <a:cs typeface="Times New Roman" pitchFamily="18" charset="0"/>
              </a:rPr>
              <a:t>nh</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việc</a:t>
            </a:r>
            <a:r>
              <a:rPr lang="en-AU" sz="2800" dirty="0" smtClean="0">
                <a:latin typeface="Times New Roman" pitchFamily="18" charset="0"/>
                <a:cs typeface="Times New Roman" pitchFamily="18" charset="0"/>
              </a:rPr>
              <a:t> tr</a:t>
            </a:r>
            <a:r>
              <a:rPr lang="en-US" sz="2800" dirty="0" smtClean="0">
                <a:latin typeface="Times New Roman" pitchFamily="18" charset="0"/>
                <a:cs typeface="Times New Roman" pitchFamily="18" charset="0"/>
              </a:rPr>
              <a:t>í</a:t>
            </a:r>
            <a:r>
              <a:rPr lang="en-AU" sz="2800" dirty="0" err="1" smtClean="0">
                <a:latin typeface="Times New Roman" pitchFamily="18" charset="0"/>
                <a:cs typeface="Times New Roman" pitchFamily="18" charset="0"/>
              </a:rPr>
              <a:t>ch</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dẫn</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nguy</a:t>
            </a:r>
            <a:r>
              <a:rPr lang="en-US" sz="2800" dirty="0" smtClean="0">
                <a:latin typeface="Times New Roman" pitchFamily="18" charset="0"/>
                <a:cs typeface="Times New Roman" pitchFamily="18" charset="0"/>
              </a:rPr>
              <a:t>ê</a:t>
            </a:r>
            <a:r>
              <a:rPr lang="en-AU" sz="2800" dirty="0" smtClean="0">
                <a:latin typeface="Times New Roman" pitchFamily="18" charset="0"/>
                <a:cs typeface="Times New Roman" pitchFamily="18" charset="0"/>
              </a:rPr>
              <a:t>n </a:t>
            </a:r>
            <a:r>
              <a:rPr lang="en-AU" sz="2800" dirty="0" err="1" smtClean="0">
                <a:latin typeface="Times New Roman" pitchFamily="18" charset="0"/>
                <a:cs typeface="Times New Roman" pitchFamily="18" charset="0"/>
              </a:rPr>
              <a:t>mẫu</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trong</a:t>
            </a:r>
            <a:r>
              <a:rPr lang="en-AU" sz="2800" dirty="0" smtClean="0">
                <a:latin typeface="Times New Roman" pitchFamily="18" charset="0"/>
                <a:cs typeface="Times New Roman" pitchFamily="18" charset="0"/>
              </a:rPr>
              <a:t> s</a:t>
            </a:r>
            <a:r>
              <a:rPr lang="en-US" sz="2800" dirty="0" smtClean="0">
                <a:latin typeface="Times New Roman" pitchFamily="18" charset="0"/>
                <a:cs typeface="Times New Roman" pitchFamily="18" charset="0"/>
              </a:rPr>
              <a:t>á</a:t>
            </a:r>
            <a:r>
              <a:rPr lang="en-AU" sz="2800" dirty="0" err="1" smtClean="0">
                <a:latin typeface="Times New Roman" pitchFamily="18" charset="0"/>
                <a:cs typeface="Times New Roman" pitchFamily="18" charset="0"/>
              </a:rPr>
              <a:t>ch</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gi</a:t>
            </a:r>
            <a:r>
              <a:rPr lang="en-US" sz="2800" dirty="0" smtClean="0">
                <a:latin typeface="Times New Roman" pitchFamily="18" charset="0"/>
                <a:cs typeface="Times New Roman" pitchFamily="18" charset="0"/>
              </a:rPr>
              <a:t>á</a:t>
            </a:r>
            <a:r>
              <a:rPr lang="en-AU" sz="2800" dirty="0" smtClean="0">
                <a:latin typeface="Times New Roman" pitchFamily="18" charset="0"/>
                <a:cs typeface="Times New Roman" pitchFamily="18" charset="0"/>
              </a:rPr>
              <a:t>o </a:t>
            </a:r>
            <a:r>
              <a:rPr lang="en-AU" sz="2800" dirty="0" err="1" smtClean="0">
                <a:latin typeface="Times New Roman" pitchFamily="18" charset="0"/>
                <a:cs typeface="Times New Roman" pitchFamily="18" charset="0"/>
              </a:rPr>
              <a:t>khoa</a:t>
            </a:r>
            <a:r>
              <a:rPr lang="en-US" sz="2800" dirty="0" smtClean="0">
                <a:latin typeface="Times New Roman" pitchFamily="18" charset="0"/>
                <a:cs typeface="Times New Roman" pitchFamily="18" charset="0"/>
              </a:rPr>
              <a:t>.</a:t>
            </a:r>
          </a:p>
          <a:p>
            <a:pPr algn="just" eaLnBrk="1" hangingPunct="1">
              <a:lnSpc>
                <a:spcPct val="80000"/>
              </a:lnSpc>
            </a:pPr>
            <a:r>
              <a:rPr lang="en-AU" sz="2800" dirty="0" smtClean="0">
                <a:latin typeface="Times New Roman" pitchFamily="18" charset="0"/>
                <a:cs typeface="Times New Roman" pitchFamily="18" charset="0"/>
              </a:rPr>
              <a:t>Tr</a:t>
            </a:r>
            <a:r>
              <a:rPr lang="en-US" sz="2800" dirty="0" smtClean="0">
                <a:latin typeface="Times New Roman" pitchFamily="18" charset="0"/>
                <a:cs typeface="Times New Roman" pitchFamily="18" charset="0"/>
              </a:rPr>
              <a:t>á</a:t>
            </a:r>
            <a:r>
              <a:rPr lang="en-AU" sz="2800" dirty="0" err="1" smtClean="0">
                <a:latin typeface="Times New Roman" pitchFamily="18" charset="0"/>
                <a:cs typeface="Times New Roman" pitchFamily="18" charset="0"/>
              </a:rPr>
              <a:t>nh</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viết</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những</a:t>
            </a:r>
            <a:r>
              <a:rPr lang="en-AU" sz="2800" dirty="0" smtClean="0">
                <a:latin typeface="Times New Roman" pitchFamily="18" charset="0"/>
                <a:cs typeface="Times New Roman" pitchFamily="18" charset="0"/>
              </a:rPr>
              <a:t> c</a:t>
            </a:r>
            <a:r>
              <a:rPr lang="en-US" sz="2800" dirty="0" smtClean="0">
                <a:latin typeface="Times New Roman" pitchFamily="18" charset="0"/>
                <a:cs typeface="Times New Roman" pitchFamily="18" charset="0"/>
              </a:rPr>
              <a:t>â</a:t>
            </a:r>
            <a:r>
              <a:rPr lang="en-AU" sz="2800" dirty="0" smtClean="0">
                <a:latin typeface="Times New Roman" pitchFamily="18" charset="0"/>
                <a:cs typeface="Times New Roman" pitchFamily="18" charset="0"/>
              </a:rPr>
              <a:t>u m</a:t>
            </a:r>
            <a:r>
              <a:rPr lang="en-US" sz="2800" dirty="0" smtClean="0">
                <a:latin typeface="Times New Roman" pitchFamily="18" charset="0"/>
                <a:cs typeface="Times New Roman" pitchFamily="18" charset="0"/>
              </a:rPr>
              <a:t>à </a:t>
            </a:r>
            <a:r>
              <a:rPr lang="en-AU" sz="2800" dirty="0" err="1" smtClean="0">
                <a:latin typeface="Times New Roman" pitchFamily="18" charset="0"/>
                <a:cs typeface="Times New Roman" pitchFamily="18" charset="0"/>
              </a:rPr>
              <a:t>trả</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lời</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sai</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chỉ</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phụ</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thuộc</a:t>
            </a:r>
            <a:r>
              <a:rPr lang="en-AU" sz="2800" dirty="0" smtClean="0">
                <a:latin typeface="Times New Roman" pitchFamily="18" charset="0"/>
                <a:cs typeface="Times New Roman" pitchFamily="18" charset="0"/>
              </a:rPr>
              <a:t> v</a:t>
            </a:r>
            <a:r>
              <a:rPr lang="en-US" sz="2800" dirty="0" smtClean="0">
                <a:latin typeface="Times New Roman" pitchFamily="18" charset="0"/>
                <a:cs typeface="Times New Roman" pitchFamily="18" charset="0"/>
              </a:rPr>
              <a:t>à</a:t>
            </a:r>
            <a:r>
              <a:rPr lang="en-AU" sz="2800" dirty="0" smtClean="0">
                <a:latin typeface="Times New Roman" pitchFamily="18" charset="0"/>
                <a:cs typeface="Times New Roman" pitchFamily="18" charset="0"/>
              </a:rPr>
              <a:t>o </a:t>
            </a:r>
            <a:r>
              <a:rPr lang="en-AU" sz="2800" dirty="0" err="1" smtClean="0">
                <a:latin typeface="Times New Roman" pitchFamily="18" charset="0"/>
                <a:cs typeface="Times New Roman" pitchFamily="18" charset="0"/>
              </a:rPr>
              <a:t>một</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từ</a:t>
            </a:r>
            <a:r>
              <a:rPr lang="en-AU" sz="2800" dirty="0" smtClean="0">
                <a:latin typeface="Times New Roman" pitchFamily="18" charset="0"/>
                <a:cs typeface="Times New Roman" pitchFamily="18" charset="0"/>
              </a:rPr>
              <a:t> hay </a:t>
            </a:r>
            <a:r>
              <a:rPr lang="en-AU" sz="2800" dirty="0" err="1" smtClean="0">
                <a:latin typeface="Times New Roman" pitchFamily="18" charset="0"/>
                <a:cs typeface="Times New Roman" pitchFamily="18" charset="0"/>
              </a:rPr>
              <a:t>một</a:t>
            </a:r>
            <a:r>
              <a:rPr lang="en-AU" sz="2800" dirty="0" smtClean="0">
                <a:latin typeface="Times New Roman" pitchFamily="18" charset="0"/>
                <a:cs typeface="Times New Roman" pitchFamily="18" charset="0"/>
              </a:rPr>
              <a:t> c</a:t>
            </a:r>
            <a:r>
              <a:rPr lang="en-US" sz="2800" dirty="0" smtClean="0">
                <a:latin typeface="Times New Roman" pitchFamily="18" charset="0"/>
                <a:cs typeface="Times New Roman" pitchFamily="18" charset="0"/>
              </a:rPr>
              <a:t>â</a:t>
            </a:r>
            <a:r>
              <a:rPr lang="en-AU" sz="2800" dirty="0" smtClean="0">
                <a:latin typeface="Times New Roman" pitchFamily="18" charset="0"/>
                <a:cs typeface="Times New Roman" pitchFamily="18" charset="0"/>
              </a:rPr>
              <a:t>u </a:t>
            </a:r>
            <a:r>
              <a:rPr lang="en-AU" sz="2800" dirty="0" err="1" smtClean="0">
                <a:latin typeface="Times New Roman" pitchFamily="18" charset="0"/>
                <a:cs typeface="Times New Roman" pitchFamily="18" charset="0"/>
              </a:rPr>
              <a:t>kh</a:t>
            </a:r>
            <a:r>
              <a:rPr lang="en-US" sz="2800" dirty="0" smtClean="0">
                <a:latin typeface="Times New Roman" pitchFamily="18" charset="0"/>
                <a:cs typeface="Times New Roman" pitchFamily="18" charset="0"/>
              </a:rPr>
              <a:t>ô</a:t>
            </a:r>
            <a:r>
              <a:rPr lang="en-AU" sz="2800" dirty="0" err="1" smtClean="0">
                <a:latin typeface="Times New Roman" pitchFamily="18" charset="0"/>
                <a:cs typeface="Times New Roman" pitchFamily="18" charset="0"/>
              </a:rPr>
              <a:t>ng</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quan</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trọng</a:t>
            </a:r>
            <a:r>
              <a:rPr lang="en-US" sz="2800" dirty="0" smtClean="0">
                <a:latin typeface="Times New Roman" pitchFamily="18" charset="0"/>
                <a:cs typeface="Times New Roman" pitchFamily="18" charset="0"/>
              </a:rPr>
              <a:t>.</a:t>
            </a:r>
          </a:p>
          <a:p>
            <a:pPr algn="just" eaLnBrk="1" hangingPunct="1">
              <a:lnSpc>
                <a:spcPct val="80000"/>
              </a:lnSpc>
            </a:pPr>
            <a:r>
              <a:rPr lang="en-US" sz="2800" dirty="0" err="1" smtClean="0">
                <a:latin typeface="Times New Roman" pitchFamily="18" charset="0"/>
                <a:cs typeface="Times New Roman" pitchFamily="18" charset="0"/>
              </a:rPr>
              <a:t>Nê</a:t>
            </a:r>
            <a:r>
              <a:rPr lang="en-AU" sz="2800" dirty="0" smtClean="0">
                <a:latin typeface="Times New Roman" pitchFamily="18" charset="0"/>
                <a:cs typeface="Times New Roman" pitchFamily="18" charset="0"/>
              </a:rPr>
              <a:t>n d</a:t>
            </a:r>
            <a:r>
              <a:rPr lang="en-US" sz="2800" dirty="0" smtClean="0">
                <a:latin typeface="Times New Roman" pitchFamily="18" charset="0"/>
                <a:cs typeface="Times New Roman" pitchFamily="18" charset="0"/>
              </a:rPr>
              <a:t>ù</a:t>
            </a:r>
            <a:r>
              <a:rPr lang="en-AU" sz="2800" dirty="0" err="1" smtClean="0">
                <a:latin typeface="Times New Roman" pitchFamily="18" charset="0"/>
                <a:cs typeface="Times New Roman" pitchFamily="18" charset="0"/>
              </a:rPr>
              <a:t>ng</a:t>
            </a:r>
            <a:r>
              <a:rPr lang="en-AU"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đòi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hỏi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đúng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đòi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hỏi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sai</a:t>
            </a:r>
            <a:r>
              <a:rPr lang="en-US" sz="2800" dirty="0" smtClean="0">
                <a:latin typeface="Times New Roman" pitchFamily="18" charset="0"/>
                <a:cs typeface="Times New Roman" pitchFamily="18" charset="0"/>
              </a:rPr>
              <a:t>.</a:t>
            </a:r>
          </a:p>
          <a:p>
            <a:pPr algn="just" eaLnBrk="1" hangingPunct="1">
              <a:lnSpc>
                <a:spcPct val="80000"/>
              </a:lnSpc>
            </a:pPr>
            <a:r>
              <a:rPr lang="en-AU" sz="2800" dirty="0" smtClean="0">
                <a:latin typeface="Times New Roman" pitchFamily="18" charset="0"/>
                <a:cs typeface="Times New Roman" pitchFamily="18" charset="0"/>
              </a:rPr>
              <a:t>Tr</a:t>
            </a:r>
            <a:r>
              <a:rPr lang="en-US" sz="2800" dirty="0" smtClean="0">
                <a:latin typeface="Times New Roman" pitchFamily="18" charset="0"/>
                <a:cs typeface="Times New Roman" pitchFamily="18" charset="0"/>
              </a:rPr>
              <a:t>á</a:t>
            </a:r>
            <a:r>
              <a:rPr lang="en-AU" sz="2800" dirty="0" err="1" smtClean="0">
                <a:latin typeface="Times New Roman" pitchFamily="18" charset="0"/>
                <a:cs typeface="Times New Roman" pitchFamily="18" charset="0"/>
              </a:rPr>
              <a:t>nh</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sử</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dụng</a:t>
            </a:r>
            <a:r>
              <a:rPr lang="en-AU" sz="2800" dirty="0" smtClean="0">
                <a:latin typeface="Times New Roman" pitchFamily="18" charset="0"/>
                <a:cs typeface="Times New Roman" pitchFamily="18" charset="0"/>
              </a:rPr>
              <a:t> c</a:t>
            </a:r>
            <a:r>
              <a:rPr lang="en-US" sz="2800" dirty="0" smtClean="0">
                <a:latin typeface="Times New Roman" pitchFamily="18" charset="0"/>
                <a:cs typeface="Times New Roman" pitchFamily="18" charset="0"/>
              </a:rPr>
              <a:t>á</a:t>
            </a:r>
            <a:r>
              <a:rPr lang="en-AU" sz="2800" dirty="0" smtClean="0">
                <a:latin typeface="Times New Roman" pitchFamily="18" charset="0"/>
                <a:cs typeface="Times New Roman" pitchFamily="18" charset="0"/>
              </a:rPr>
              <a:t>c </a:t>
            </a:r>
            <a:r>
              <a:rPr lang="en-AU" sz="2800" dirty="0" err="1" smtClean="0">
                <a:latin typeface="Times New Roman" pitchFamily="18" charset="0"/>
                <a:cs typeface="Times New Roman" pitchFamily="18" charset="0"/>
              </a:rPr>
              <a:t>cụm</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từ</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hạn</a:t>
            </a:r>
            <a:r>
              <a:rPr lang="en-US" sz="2800" dirty="0" smtClean="0">
                <a:latin typeface="Times New Roman" pitchFamily="18" charset="0"/>
                <a:cs typeface="Times New Roman" pitchFamily="18" charset="0"/>
              </a:rPr>
              <a:t> đ</a:t>
            </a:r>
            <a:r>
              <a:rPr lang="en-AU" sz="2800" dirty="0" err="1" smtClean="0">
                <a:latin typeface="Times New Roman" pitchFamily="18" charset="0"/>
                <a:cs typeface="Times New Roman" pitchFamily="18" charset="0"/>
              </a:rPr>
              <a:t>ịnh</a:t>
            </a:r>
            <a:r>
              <a:rPr lang="en-AU"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lu</a:t>
            </a:r>
            <a:r>
              <a:rPr lang="en-US" sz="2800" dirty="0" smtClean="0">
                <a:latin typeface="Times New Roman" pitchFamily="18" charset="0"/>
                <a:cs typeface="Times New Roman" pitchFamily="18" charset="0"/>
              </a:rPr>
              <a:t>ô</a:t>
            </a:r>
            <a:r>
              <a:rPr lang="en-AU" sz="2800" dirty="0" smtClean="0">
                <a:latin typeface="Times New Roman" pitchFamily="18" charset="0"/>
                <a:cs typeface="Times New Roman" pitchFamily="18" charset="0"/>
              </a:rPr>
              <a:t>n </a:t>
            </a:r>
            <a:r>
              <a:rPr lang="en-AU" sz="2800" dirty="0" err="1" smtClean="0">
                <a:latin typeface="Times New Roman" pitchFamily="18" charset="0"/>
                <a:cs typeface="Times New Roman" pitchFamily="18" charset="0"/>
              </a:rPr>
              <a:t>lu</a:t>
            </a:r>
            <a:r>
              <a:rPr lang="en-US" sz="2800" dirty="0" smtClean="0">
                <a:latin typeface="Times New Roman" pitchFamily="18" charset="0"/>
                <a:cs typeface="Times New Roman" pitchFamily="18" charset="0"/>
              </a:rPr>
              <a:t>ô</a:t>
            </a:r>
            <a:r>
              <a:rPr lang="en-AU" sz="2800" dirty="0" smtClean="0">
                <a:latin typeface="Times New Roman" pitchFamily="18" charset="0"/>
                <a:cs typeface="Times New Roman" pitchFamily="18" charset="0"/>
              </a:rPr>
              <a:t>n</a:t>
            </a:r>
            <a:r>
              <a:rPr lang="en-US"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ch</a:t>
            </a:r>
            <a:r>
              <a:rPr lang="en-US" sz="2800" dirty="0" smtClean="0">
                <a:latin typeface="Times New Roman" pitchFamily="18" charset="0"/>
                <a:cs typeface="Times New Roman" pitchFamily="18" charset="0"/>
              </a:rPr>
              <a:t>ư</a:t>
            </a:r>
            <a:r>
              <a:rPr lang="en-AU" sz="2800" dirty="0" smtClean="0">
                <a:latin typeface="Times New Roman" pitchFamily="18" charset="0"/>
                <a:cs typeface="Times New Roman" pitchFamily="18" charset="0"/>
              </a:rPr>
              <a:t>a </a:t>
            </a:r>
            <a:r>
              <a:rPr lang="en-AU" sz="2800" dirty="0" err="1" smtClean="0">
                <a:latin typeface="Times New Roman" pitchFamily="18" charset="0"/>
                <a:cs typeface="Times New Roman" pitchFamily="18" charset="0"/>
              </a:rPr>
              <a:t>bao</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giờ</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đô</a:t>
            </a:r>
            <a:r>
              <a:rPr lang="en-AU" sz="2800" dirty="0" err="1" smtClean="0">
                <a:latin typeface="Times New Roman" pitchFamily="18" charset="0"/>
                <a:cs typeface="Times New Roman" pitchFamily="18" charset="0"/>
              </a:rPr>
              <a:t>i</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a:t>
            </a:r>
            <a:r>
              <a:rPr lang="en-AU" sz="2800" dirty="0" smtClean="0">
                <a:latin typeface="Times New Roman" pitchFamily="18" charset="0"/>
                <a:cs typeface="Times New Roman" pitchFamily="18" charset="0"/>
              </a:rPr>
              <a:t>v</a:t>
            </a:r>
            <a:r>
              <a:rPr lang="en-US" sz="2800" dirty="0" smtClean="0">
                <a:latin typeface="Times New Roman" pitchFamily="18" charset="0"/>
                <a:cs typeface="Times New Roman" pitchFamily="18" charset="0"/>
              </a:rPr>
              <a:t>ì </a:t>
            </a:r>
            <a:r>
              <a:rPr lang="en-AU" sz="2800" dirty="0" err="1" smtClean="0">
                <a:latin typeface="Times New Roman" pitchFamily="18" charset="0"/>
                <a:cs typeface="Times New Roman" pitchFamily="18" charset="0"/>
              </a:rPr>
              <a:t>ch</a:t>
            </a:r>
            <a:r>
              <a:rPr lang="en-US" sz="2800" dirty="0" smtClean="0">
                <a:latin typeface="Times New Roman" pitchFamily="18" charset="0"/>
                <a:cs typeface="Times New Roman" pitchFamily="18" charset="0"/>
              </a:rPr>
              <a:t>ú</a:t>
            </a:r>
            <a:r>
              <a:rPr lang="en-AU" sz="2800" dirty="0" err="1" smtClean="0">
                <a:latin typeface="Times New Roman" pitchFamily="18" charset="0"/>
                <a:cs typeface="Times New Roman" pitchFamily="18" charset="0"/>
              </a:rPr>
              <a:t>ng</a:t>
            </a:r>
            <a:r>
              <a:rPr lang="en-AU" sz="2800" dirty="0" smtClean="0">
                <a:latin typeface="Times New Roman" pitchFamily="18" charset="0"/>
                <a:cs typeface="Times New Roman" pitchFamily="18" charset="0"/>
              </a:rPr>
              <a:t> c</a:t>
            </a:r>
            <a:r>
              <a:rPr lang="en-US" sz="2800" dirty="0" smtClean="0">
                <a:latin typeface="Times New Roman" pitchFamily="18" charset="0"/>
                <a:cs typeface="Times New Roman" pitchFamily="18" charset="0"/>
              </a:rPr>
              <a:t>ó </a:t>
            </a:r>
            <a:r>
              <a:rPr lang="en-AU" sz="2800" dirty="0" err="1" smtClean="0">
                <a:latin typeface="Times New Roman" pitchFamily="18" charset="0"/>
                <a:cs typeface="Times New Roman" pitchFamily="18" charset="0"/>
              </a:rPr>
              <a:t>thể</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tạo</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ra</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những</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gợi</a:t>
            </a:r>
            <a:r>
              <a:rPr lang="en-US" sz="2800" dirty="0" smtClean="0">
                <a:latin typeface="Times New Roman" pitchFamily="18" charset="0"/>
                <a:cs typeface="Times New Roman" pitchFamily="18" charset="0"/>
              </a:rPr>
              <a:t> ý </a:t>
            </a:r>
            <a:r>
              <a:rPr lang="en-AU" sz="2800" dirty="0" err="1" smtClean="0">
                <a:latin typeface="Times New Roman" pitchFamily="18" charset="0"/>
                <a:cs typeface="Times New Roman" pitchFamily="18" charset="0"/>
              </a:rPr>
              <a:t>cho</a:t>
            </a:r>
            <a:r>
              <a:rPr lang="en-AU" sz="2800" dirty="0" smtClean="0">
                <a:latin typeface="Times New Roman" pitchFamily="18" charset="0"/>
                <a:cs typeface="Times New Roman" pitchFamily="18" charset="0"/>
              </a:rPr>
              <a:t> c</a:t>
            </a:r>
            <a:r>
              <a:rPr lang="en-US" sz="2800" dirty="0" smtClean="0">
                <a:latin typeface="Times New Roman" pitchFamily="18" charset="0"/>
                <a:cs typeface="Times New Roman" pitchFamily="18" charset="0"/>
              </a:rPr>
              <a:t>â</a:t>
            </a:r>
            <a:r>
              <a:rPr lang="en-AU" sz="2800" dirty="0" smtClean="0">
                <a:latin typeface="Times New Roman" pitchFamily="18" charset="0"/>
                <a:cs typeface="Times New Roman" pitchFamily="18" charset="0"/>
              </a:rPr>
              <a:t>u </a:t>
            </a:r>
            <a:r>
              <a:rPr lang="en-AU" sz="2800" dirty="0" err="1" smtClean="0">
                <a:latin typeface="Times New Roman" pitchFamily="18" charset="0"/>
                <a:cs typeface="Times New Roman" pitchFamily="18" charset="0"/>
              </a:rPr>
              <a:t>trả</a:t>
            </a:r>
            <a:r>
              <a:rPr lang="en-AU" sz="2800" dirty="0" smtClean="0">
                <a:latin typeface="Times New Roman" pitchFamily="18" charset="0"/>
                <a:cs typeface="Times New Roman" pitchFamily="18" charset="0"/>
              </a:rPr>
              <a:t> </a:t>
            </a:r>
            <a:r>
              <a:rPr lang="en-AU" sz="2800" dirty="0" err="1" smtClean="0">
                <a:latin typeface="Times New Roman" pitchFamily="18" charset="0"/>
                <a:cs typeface="Times New Roman" pitchFamily="18" charset="0"/>
              </a:rPr>
              <a:t>lời</a:t>
            </a:r>
            <a:r>
              <a:rPr lang="en-AU" sz="2800" dirty="0" smtClean="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990600"/>
          </a:xfrm>
        </p:spPr>
        <p:txBody>
          <a:bodyPr>
            <a:normAutofit fontScale="90000"/>
          </a:bodyPr>
          <a:lstStyle/>
          <a:p>
            <a:pPr algn="l">
              <a:defRPr/>
            </a:pPr>
            <a:r>
              <a:rPr lang="en-SG" sz="2800" b="1" smtClean="0"/>
              <a:t>- Mỗi câu hỏi chỉ nên tập trung vào một vấn đề cụ thể và chỉ bao quát một phạm vi rất hẹp nằm trong một chỉ số cụ thể.</a:t>
            </a:r>
            <a:r>
              <a:rPr lang="en-US" smtClean="0"/>
              <a:t/>
            </a:r>
            <a:br>
              <a:rPr lang="en-US" smtClean="0"/>
            </a:br>
            <a:endParaRPr lang="en-US" smtClean="0"/>
          </a:p>
        </p:txBody>
      </p:sp>
      <p:pic>
        <p:nvPicPr>
          <p:cNvPr id="12291" name="Picture 2" descr="C:\Users\sonyvaio\Desktop\a.bmp"/>
          <p:cNvPicPr>
            <a:picLocks noGrp="1" noChangeAspect="1" noChangeArrowheads="1"/>
          </p:cNvPicPr>
          <p:nvPr>
            <p:ph idx="1"/>
          </p:nvPr>
        </p:nvPicPr>
        <p:blipFill>
          <a:blip r:embed="rId2"/>
          <a:srcRect/>
          <a:stretch>
            <a:fillRect/>
          </a:stretch>
        </p:blipFill>
        <p:spPr>
          <a:xfrm>
            <a:off x="304800" y="1524000"/>
            <a:ext cx="8534400" cy="4495800"/>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838200"/>
          </a:xfrm>
        </p:spPr>
        <p:txBody>
          <a:bodyPr>
            <a:normAutofit fontScale="90000"/>
          </a:bodyPr>
          <a:lstStyle/>
          <a:p>
            <a:pPr algn="l">
              <a:defRPr/>
            </a:pPr>
            <a:r>
              <a:rPr lang="en-SG" sz="2800" b="1" dirty="0" smtClean="0"/>
              <a:t>- </a:t>
            </a:r>
            <a:r>
              <a:rPr lang="en-SG" sz="2800" b="1" dirty="0" err="1" smtClean="0">
                <a:latin typeface="Times New Roman" pitchFamily="18" charset="0"/>
                <a:cs typeface="Times New Roman" pitchFamily="18" charset="0"/>
              </a:rPr>
              <a:t>Cần</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đánh</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giá</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độ</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khó</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của</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câu</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hỏi</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để</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loại</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bỏ</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những</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câu</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hỏi</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quá</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khó</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hoặc</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quá</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dễ</a:t>
            </a:r>
            <a:r>
              <a:rPr lang="en-SG" sz="2800" b="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smtClean="0">
              <a:latin typeface="Times New Roman" pitchFamily="18" charset="0"/>
              <a:cs typeface="Times New Roman" pitchFamily="18" charset="0"/>
            </a:endParaRPr>
          </a:p>
        </p:txBody>
      </p:sp>
      <p:pic>
        <p:nvPicPr>
          <p:cNvPr id="13315" name="Picture 2" descr="C:\Users\sonyvaio\Desktop\a.bmp"/>
          <p:cNvPicPr>
            <a:picLocks noGrp="1" noChangeAspect="1" noChangeArrowheads="1"/>
          </p:cNvPicPr>
          <p:nvPr>
            <p:ph idx="1"/>
          </p:nvPr>
        </p:nvPicPr>
        <p:blipFill>
          <a:blip r:embed="rId2"/>
          <a:srcRect/>
          <a:stretch>
            <a:fillRect/>
          </a:stretch>
        </p:blipFill>
        <p:spPr>
          <a:xfrm>
            <a:off x="457200" y="1600200"/>
            <a:ext cx="8153400" cy="4572000"/>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defRPr/>
            </a:pPr>
            <a:r>
              <a:rPr lang="en-US" sz="3600" b="1" dirty="0" err="1" smtClean="0">
                <a:latin typeface="Times New Roman" pitchFamily="18" charset="0"/>
                <a:cs typeface="Times New Roman" pitchFamily="18" charset="0"/>
              </a:rPr>
              <a:t>Các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nguyên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tắc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viết</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câu</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dẫn</a:t>
            </a:r>
            <a:endParaRPr lang="en-US" sz="3600" b="1" dirty="0" smtClean="0">
              <a:latin typeface="Times New Roman" pitchFamily="18" charset="0"/>
              <a:cs typeface="Times New Roman" pitchFamily="18" charset="0"/>
            </a:endParaRPr>
          </a:p>
        </p:txBody>
      </p:sp>
      <p:sp>
        <p:nvSpPr>
          <p:cNvPr id="15363" name="Rectangle 3"/>
          <p:cNvSpPr>
            <a:spLocks noGrp="1" noChangeArrowheads="1"/>
          </p:cNvSpPr>
          <p:nvPr>
            <p:ph idx="1"/>
          </p:nvPr>
        </p:nvSpPr>
        <p:spPr>
          <a:xfrm>
            <a:off x="457200" y="1371600"/>
            <a:ext cx="8229600" cy="4724400"/>
          </a:xfrm>
        </p:spPr>
        <p:txBody>
          <a:bodyPr>
            <a:normAutofit fontScale="77500" lnSpcReduction="20000"/>
          </a:bodyPr>
          <a:lstStyle/>
          <a:p>
            <a:pPr algn="just">
              <a:lnSpc>
                <a:spcPct val="160000"/>
              </a:lnSpc>
              <a:buNone/>
            </a:pPr>
            <a:r>
              <a:rPr lang="en-SG" sz="2800" dirty="0" smtClean="0">
                <a:latin typeface="Times New Roman" pitchFamily="18" charset="0"/>
                <a:cs typeface="Times New Roman" pitchFamily="18" charset="0"/>
              </a:rPr>
              <a:t>1.  </a:t>
            </a:r>
            <a:r>
              <a:rPr lang="en-SG" sz="2800" dirty="0" err="1" smtClean="0">
                <a:latin typeface="Times New Roman" pitchFamily="18" charset="0"/>
                <a:cs typeface="Times New Roman" pitchFamily="18" charset="0"/>
              </a:rPr>
              <a:t>Sắp</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xếp</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câu</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dẫn</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hợp</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lý</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để</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tránh</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các</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ngôn</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ngữ</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cách</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diễn</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đạt</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mới</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lạ</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không</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hợp</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lý</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nhưng</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cũng</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cố</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gắng</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để</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đưa</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được</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nhiều</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hơn</a:t>
            </a:r>
            <a:r>
              <a:rPr lang="en-SG" sz="2800" dirty="0" smtClean="0">
                <a:latin typeface="Times New Roman" pitchFamily="18" charset="0"/>
                <a:cs typeface="Times New Roman" pitchFamily="18" charset="0"/>
              </a:rPr>
              <a:t> ý </a:t>
            </a:r>
            <a:r>
              <a:rPr lang="en-SG" sz="2800" dirty="0" err="1" smtClean="0">
                <a:latin typeface="Times New Roman" pitchFamily="18" charset="0"/>
                <a:cs typeface="Times New Roman" pitchFamily="18" charset="0"/>
              </a:rPr>
              <a:t>của</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chủ</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đề</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vào</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câu</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dẫn</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và</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đưa</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ra</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những</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phương</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án</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lựa</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chọn</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ngắn</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gọn</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hơn</a:t>
            </a:r>
            <a:r>
              <a:rPr lang="en-SG" sz="2800" dirty="0" smtClean="0">
                <a:latin typeface="Times New Roman" pitchFamily="18" charset="0"/>
                <a:cs typeface="Times New Roman" pitchFamily="18" charset="0"/>
              </a:rPr>
              <a:t>. </a:t>
            </a:r>
            <a:endParaRPr lang="en-US" sz="2800" dirty="0" smtClean="0">
              <a:latin typeface="Times New Roman" pitchFamily="18" charset="0"/>
              <a:cs typeface="Times New Roman" pitchFamily="18" charset="0"/>
            </a:endParaRPr>
          </a:p>
          <a:p>
            <a:pPr algn="just">
              <a:lnSpc>
                <a:spcPct val="160000"/>
              </a:lnSpc>
              <a:buNone/>
            </a:pPr>
            <a:r>
              <a:rPr lang="en-SG" sz="2800" dirty="0" smtClean="0">
                <a:latin typeface="Times New Roman" pitchFamily="18" charset="0"/>
                <a:cs typeface="Times New Roman" pitchFamily="18" charset="0"/>
              </a:rPr>
              <a:t>2. Cho </a:t>
            </a:r>
            <a:r>
              <a:rPr lang="en-SG" sz="2800" dirty="0" err="1" smtClean="0">
                <a:latin typeface="Times New Roman" pitchFamily="18" charset="0"/>
                <a:cs typeface="Times New Roman" pitchFamily="18" charset="0"/>
              </a:rPr>
              <a:t>dù</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câu</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dẫn</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được</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viết</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dưới</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dạng</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một</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câu</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hỏi</a:t>
            </a:r>
            <a:r>
              <a:rPr lang="en-SG" sz="2800" dirty="0" smtClean="0">
                <a:latin typeface="Times New Roman" pitchFamily="18" charset="0"/>
                <a:cs typeface="Times New Roman" pitchFamily="18" charset="0"/>
              </a:rPr>
              <a:t> hay ý </a:t>
            </a:r>
            <a:r>
              <a:rPr lang="en-SG" sz="2800" dirty="0" err="1" smtClean="0">
                <a:latin typeface="Times New Roman" pitchFamily="18" charset="0"/>
                <a:cs typeface="Times New Roman" pitchFamily="18" charset="0"/>
              </a:rPr>
              <a:t>kiến</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hoặc</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câu</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nói</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được</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hoàn</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thành</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với</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một</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chọn</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lựa</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nên</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đặt</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phần</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trống</a:t>
            </a:r>
            <a:r>
              <a:rPr lang="en-SG" sz="2800" dirty="0" smtClean="0">
                <a:latin typeface="Times New Roman" pitchFamily="18" charset="0"/>
                <a:cs typeface="Times New Roman" pitchFamily="18" charset="0"/>
              </a:rPr>
              <a:t> ở </a:t>
            </a:r>
            <a:r>
              <a:rPr lang="en-SG" sz="2800" dirty="0" err="1" smtClean="0">
                <a:latin typeface="Times New Roman" pitchFamily="18" charset="0"/>
                <a:cs typeface="Times New Roman" pitchFamily="18" charset="0"/>
              </a:rPr>
              <a:t>cuối</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câu</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dẫn</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hơn</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là</a:t>
            </a:r>
            <a:r>
              <a:rPr lang="en-SG" sz="2800" dirty="0" smtClean="0">
                <a:latin typeface="Times New Roman" pitchFamily="18" charset="0"/>
                <a:cs typeface="Times New Roman" pitchFamily="18" charset="0"/>
              </a:rPr>
              <a:t> ở </a:t>
            </a:r>
            <a:r>
              <a:rPr lang="en-SG" sz="2800" dirty="0" err="1" smtClean="0">
                <a:latin typeface="Times New Roman" pitchFamily="18" charset="0"/>
                <a:cs typeface="Times New Roman" pitchFamily="18" charset="0"/>
              </a:rPr>
              <a:t>giữa</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câu</a:t>
            </a:r>
            <a:r>
              <a:rPr lang="en-SG" sz="2800" dirty="0" smtClean="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a:p>
            <a:pPr algn="just">
              <a:lnSpc>
                <a:spcPct val="160000"/>
              </a:lnSpc>
              <a:buNone/>
            </a:pPr>
            <a:r>
              <a:rPr lang="en-US" sz="2800" dirty="0" smtClean="0">
                <a:latin typeface="Times New Roman" pitchFamily="18" charset="0"/>
                <a:cs typeface="Times New Roman" pitchFamily="18" charset="0"/>
              </a:rPr>
              <a:t>3. </a:t>
            </a:r>
            <a:r>
              <a:rPr lang="en-US" sz="2800" dirty="0" err="1" smtClean="0">
                <a:latin typeface="Times New Roman" pitchFamily="18" charset="0"/>
                <a:cs typeface="Times New Roman" pitchFamily="18" charset="0"/>
              </a:rPr>
              <a:t>Đưa</a:t>
            </a:r>
            <a:r>
              <a:rPr lang="en-US" sz="2800" dirty="0" smtClean="0">
                <a:latin typeface="Times New Roman" pitchFamily="18" charset="0"/>
                <a:cs typeface="Times New Roman" pitchFamily="18" charset="0"/>
              </a:rPr>
              <a:t> “ý </a:t>
            </a:r>
            <a:r>
              <a:rPr lang="en-US" sz="2800" dirty="0" err="1" smtClean="0">
                <a:latin typeface="Times New Roman" pitchFamily="18" charset="0"/>
                <a:cs typeface="Times New Roman" pitchFamily="18" charset="0"/>
              </a:rPr>
              <a:t>chính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hỏi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chọn</a:t>
            </a:r>
            <a:r>
              <a:rPr lang="en-US" sz="2800" dirty="0" smtClean="0">
                <a:latin typeface="Times New Roman" pitchFamily="18" charset="0"/>
                <a:cs typeface="Times New Roman" pitchFamily="18" charset="0"/>
              </a:rPr>
              <a:t>. </a:t>
            </a:r>
          </a:p>
          <a:p>
            <a:pPr algn="just">
              <a:buNone/>
            </a:pPr>
            <a:r>
              <a:rPr lang="en-SG" sz="2800" dirty="0" smtClean="0"/>
              <a:t> </a:t>
            </a:r>
            <a:endParaRPr lang="en-US" sz="2800" dirty="0" smtClean="0"/>
          </a:p>
          <a:p>
            <a:pPr algn="just" eaLnBrk="1" hangingPunct="1">
              <a:lnSpc>
                <a:spcPct val="90000"/>
              </a:lnSpc>
            </a:pPr>
            <a:endParaRPr lang="en-US" sz="2400"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normAutofit fontScale="90000"/>
          </a:bodyPr>
          <a:lstStyle/>
          <a:p>
            <a:pPr algn="l" eaLnBrk="1" hangingPunct="1">
              <a:defRPr/>
            </a:pPr>
            <a:r>
              <a:rPr lang="en-US" sz="3600" b="1" dirty="0" err="1" smtClean="0">
                <a:latin typeface="Times New Roman" pitchFamily="18" charset="0"/>
                <a:cs typeface="Times New Roman" pitchFamily="18" charset="0"/>
              </a:rPr>
              <a:t>Các</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nguyên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tắc</a:t>
            </a:r>
            <a:r>
              <a:rPr lang="en-US" sz="3600" b="1" i="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viết</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câu</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dẫn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cho</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câu</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hỏi</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có</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nhiều</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phương</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án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lựa</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chọn</a:t>
            </a:r>
            <a:endParaRPr lang="en-US" sz="3600" b="1" dirty="0" smtClean="0">
              <a:latin typeface="Times New Roman" pitchFamily="18" charset="0"/>
              <a:cs typeface="Times New Roman" pitchFamily="18" charset="0"/>
            </a:endParaRPr>
          </a:p>
        </p:txBody>
      </p:sp>
      <p:sp>
        <p:nvSpPr>
          <p:cNvPr id="14339" name="Rectangle 3"/>
          <p:cNvSpPr>
            <a:spLocks noGrp="1" noChangeArrowheads="1"/>
          </p:cNvSpPr>
          <p:nvPr>
            <p:ph idx="1"/>
          </p:nvPr>
        </p:nvSpPr>
        <p:spPr>
          <a:xfrm>
            <a:off x="457200" y="1371600"/>
            <a:ext cx="8229600" cy="5105400"/>
          </a:xfrm>
        </p:spPr>
        <p:txBody>
          <a:bodyPr/>
          <a:lstStyle/>
          <a:p>
            <a:pPr eaLnBrk="1" hangingPunct="1">
              <a:lnSpc>
                <a:spcPct val="90000"/>
              </a:lnSpc>
              <a:buNone/>
            </a:pPr>
            <a:r>
              <a:rPr lang="en-US" sz="2400" dirty="0" smtClean="0"/>
              <a:t>-   </a:t>
            </a:r>
            <a:r>
              <a:rPr lang="en-US" sz="2400" dirty="0" err="1" smtClean="0">
                <a:latin typeface="Times New Roman" pitchFamily="18" charset="0"/>
                <a:cs typeface="Times New Roman" pitchFamily="18" charset="0"/>
              </a:rPr>
              <a:t>Đưa</a:t>
            </a:r>
            <a:r>
              <a:rPr lang="en-US" sz="2400" dirty="0" smtClean="0">
                <a:latin typeface="Times New Roman" pitchFamily="18" charset="0"/>
                <a:cs typeface="Times New Roman" pitchFamily="18" charset="0"/>
              </a:rPr>
              <a:t> “ý </a:t>
            </a:r>
            <a:r>
              <a:rPr lang="en-US" sz="2400" dirty="0" err="1" smtClean="0">
                <a:latin typeface="Times New Roman" pitchFamily="18" charset="0"/>
                <a:cs typeface="Times New Roman" pitchFamily="18" charset="0"/>
              </a:rPr>
              <a:t>chính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câu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hỏi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câu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dẫn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phương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lựa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chọn</a:t>
            </a:r>
            <a:r>
              <a:rPr lang="en-US" sz="2400" dirty="0" smtClean="0">
                <a:latin typeface="Times New Roman" pitchFamily="18" charset="0"/>
                <a:cs typeface="Times New Roman" pitchFamily="18" charset="0"/>
              </a:rPr>
              <a:t>. </a:t>
            </a:r>
          </a:p>
          <a:p>
            <a:pPr eaLnBrk="1" hangingPunct="1">
              <a:lnSpc>
                <a:spcPct val="90000"/>
              </a:lnSpc>
            </a:pPr>
            <a:endParaRPr lang="en-US" sz="2400" dirty="0" smtClean="0"/>
          </a:p>
        </p:txBody>
      </p:sp>
      <p:pic>
        <p:nvPicPr>
          <p:cNvPr id="14340" name="Picture 4" descr="C:\Users\sonyvaio\Desktop\a.bmp"/>
          <p:cNvPicPr>
            <a:picLocks noChangeAspect="1" noChangeArrowheads="1"/>
          </p:cNvPicPr>
          <p:nvPr/>
        </p:nvPicPr>
        <p:blipFill>
          <a:blip r:embed="rId2"/>
          <a:srcRect/>
          <a:stretch>
            <a:fillRect/>
          </a:stretch>
        </p:blipFill>
        <p:spPr bwMode="auto">
          <a:xfrm>
            <a:off x="481042" y="2614634"/>
            <a:ext cx="8305800" cy="3886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2667000"/>
          </a:xfrm>
        </p:spPr>
        <p:txBody>
          <a:bodyPr>
            <a:normAutofit fontScale="90000"/>
          </a:bodyPr>
          <a:lstStyle/>
          <a:p>
            <a:pPr>
              <a:defRPr/>
            </a:pPr>
            <a:r>
              <a:rPr lang="en-US" sz="3200" b="1" dirty="0" err="1" smtClean="0"/>
              <a:t>Các</a:t>
            </a:r>
            <a:r>
              <a:rPr lang="en-US" sz="3200" b="1" dirty="0" smtClean="0"/>
              <a:t> </a:t>
            </a:r>
            <a:r>
              <a:rPr lang="en-US" sz="3200" b="1" dirty="0" err="1" smtClean="0"/>
              <a:t>nguyên</a:t>
            </a:r>
            <a:r>
              <a:rPr lang="en-US" sz="3200" b="1" dirty="0" smtClean="0"/>
              <a:t> </a:t>
            </a:r>
            <a:r>
              <a:rPr lang="en-US" sz="3200" b="1" dirty="0" err="1" smtClean="0"/>
              <a:t>tắc</a:t>
            </a:r>
            <a:r>
              <a:rPr lang="en-US" sz="3200" b="1" dirty="0" smtClean="0"/>
              <a:t> </a:t>
            </a:r>
            <a:r>
              <a:rPr lang="en-US" sz="3200" b="1" dirty="0" err="1" smtClean="0"/>
              <a:t>viết</a:t>
            </a:r>
            <a:r>
              <a:rPr lang="en-US" sz="3200" b="1" dirty="0" smtClean="0"/>
              <a:t> </a:t>
            </a:r>
            <a:r>
              <a:rPr lang="en-US" sz="3200" b="1" dirty="0" err="1" smtClean="0"/>
              <a:t>câu</a:t>
            </a:r>
            <a:r>
              <a:rPr lang="en-US" sz="3200" b="1" dirty="0" smtClean="0"/>
              <a:t> </a:t>
            </a:r>
            <a:r>
              <a:rPr lang="en-US" sz="3200" b="1" dirty="0" err="1" smtClean="0"/>
              <a:t>dẫn</a:t>
            </a:r>
            <a:r>
              <a:rPr lang="en-US" sz="3200" b="1" dirty="0" smtClean="0"/>
              <a:t> </a:t>
            </a:r>
            <a:br>
              <a:rPr lang="en-US" sz="3200" b="1" dirty="0" smtClean="0"/>
            </a:br>
            <a:r>
              <a:rPr lang="en-US" sz="3200" b="1" dirty="0" smtClean="0"/>
              <a:t/>
            </a:r>
            <a:br>
              <a:rPr lang="en-US" sz="3200" b="1" dirty="0" smtClean="0"/>
            </a:b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Tránh</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các</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từ</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ngữ</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mang</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tính</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chất</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phủ</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định</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như</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ngoại</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trừ</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chỉ</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có</a:t>
            </a:r>
            <a:r>
              <a:rPr lang="en-SG" sz="2800" dirty="0" smtClean="0">
                <a:solidFill>
                  <a:schemeClr val="tx1"/>
                </a:solidFill>
                <a:latin typeface="Times New Roman" pitchFamily="18" charset="0"/>
                <a:cs typeface="Times New Roman" pitchFamily="18" charset="0"/>
              </a:rPr>
              <a:t>” , “</a:t>
            </a:r>
            <a:r>
              <a:rPr lang="en-SG" sz="2800" dirty="0" err="1" smtClean="0">
                <a:solidFill>
                  <a:schemeClr val="tx1"/>
                </a:solidFill>
                <a:latin typeface="Times New Roman" pitchFamily="18" charset="0"/>
                <a:cs typeface="Times New Roman" pitchFamily="18" charset="0"/>
              </a:rPr>
              <a:t>không</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Nếu</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sử</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dụng</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những</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từ</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ngữ</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này</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phải</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làm</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nổi</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bật</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chúng</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bằng</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cách</a:t>
            </a:r>
            <a:r>
              <a:rPr lang="en-SG" sz="2800" dirty="0" smtClean="0">
                <a:solidFill>
                  <a:schemeClr val="tx1"/>
                </a:solidFill>
                <a:latin typeface="Times New Roman" pitchFamily="18" charset="0"/>
                <a:cs typeface="Times New Roman" pitchFamily="18" charset="0"/>
              </a:rPr>
              <a:t> in </a:t>
            </a:r>
            <a:r>
              <a:rPr lang="en-SG" sz="2800" dirty="0" err="1" smtClean="0">
                <a:solidFill>
                  <a:schemeClr val="tx1"/>
                </a:solidFill>
                <a:latin typeface="Times New Roman" pitchFamily="18" charset="0"/>
                <a:cs typeface="Times New Roman" pitchFamily="18" charset="0"/>
              </a:rPr>
              <a:t>nghiêng</a:t>
            </a:r>
            <a:r>
              <a:rPr lang="en-SG" sz="2800" dirty="0" smtClean="0">
                <a:solidFill>
                  <a:schemeClr val="tx1"/>
                </a:solidFill>
                <a:latin typeface="Times New Roman" pitchFamily="18" charset="0"/>
                <a:cs typeface="Times New Roman" pitchFamily="18" charset="0"/>
              </a:rPr>
              <a:t>, in </a:t>
            </a:r>
            <a:r>
              <a:rPr lang="en-SG" sz="2800" dirty="0" err="1" smtClean="0">
                <a:solidFill>
                  <a:schemeClr val="tx1"/>
                </a:solidFill>
                <a:latin typeface="Times New Roman" pitchFamily="18" charset="0"/>
                <a:cs typeface="Times New Roman" pitchFamily="18" charset="0"/>
              </a:rPr>
              <a:t>đậm</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hoặc</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gạch</a:t>
            </a:r>
            <a:r>
              <a:rPr lang="en-SG" sz="2800" dirty="0" smtClean="0">
                <a:solidFill>
                  <a:schemeClr val="tx1"/>
                </a:solidFill>
                <a:latin typeface="Times New Roman" pitchFamily="18" charset="0"/>
                <a:cs typeface="Times New Roman" pitchFamily="18" charset="0"/>
              </a:rPr>
              <a:t> </a:t>
            </a:r>
            <a:r>
              <a:rPr lang="en-SG" sz="2800" dirty="0" err="1" smtClean="0">
                <a:solidFill>
                  <a:schemeClr val="tx1"/>
                </a:solidFill>
                <a:latin typeface="Times New Roman" pitchFamily="18" charset="0"/>
                <a:cs typeface="Times New Roman" pitchFamily="18" charset="0"/>
              </a:rPr>
              <a:t>chân</a:t>
            </a:r>
            <a:r>
              <a:rPr lang="en-SG" sz="2800" i="1" dirty="0" smtClean="0">
                <a:solidFill>
                  <a:schemeClr val="tx1"/>
                </a:solidFill>
                <a:latin typeface="Times New Roman" pitchFamily="18" charset="0"/>
                <a:cs typeface="Times New Roman" pitchFamily="18" charset="0"/>
              </a:rPr>
              <a:t>.</a:t>
            </a:r>
            <a:r>
              <a:rPr lang="en-SG" sz="3200" i="1" dirty="0" smtClean="0">
                <a:solidFill>
                  <a:schemeClr val="tx1"/>
                </a:solidFill>
                <a:latin typeface="Times New Roman" pitchFamily="18" charset="0"/>
                <a:cs typeface="Times New Roman" pitchFamily="18" charset="0"/>
              </a:rPr>
              <a:t/>
            </a:r>
            <a:br>
              <a:rPr lang="en-SG" sz="3200" i="1" dirty="0" smtClean="0">
                <a:solidFill>
                  <a:schemeClr val="tx1"/>
                </a:solidFill>
                <a:latin typeface="Times New Roman" pitchFamily="18" charset="0"/>
                <a:cs typeface="Times New Roman" pitchFamily="18" charset="0"/>
              </a:rPr>
            </a:br>
            <a:endParaRPr lang="en-US" sz="3200" dirty="0" smtClean="0">
              <a:latin typeface="Times New Roman" pitchFamily="18" charset="0"/>
              <a:cs typeface="Times New Roman" pitchFamily="18" charset="0"/>
            </a:endParaRPr>
          </a:p>
        </p:txBody>
      </p:sp>
      <p:pic>
        <p:nvPicPr>
          <p:cNvPr id="16387" name="Picture 4" descr="C:\Users\sonyvaio\Desktop\a.bmp"/>
          <p:cNvPicPr>
            <a:picLocks noGrp="1" noChangeAspect="1" noChangeArrowheads="1"/>
          </p:cNvPicPr>
          <p:nvPr>
            <p:ph idx="1"/>
          </p:nvPr>
        </p:nvPicPr>
        <p:blipFill>
          <a:blip r:embed="rId2"/>
          <a:stretch>
            <a:fillRect/>
          </a:stretch>
        </p:blipFill>
        <p:spPr>
          <a:xfrm>
            <a:off x="1600553" y="3000372"/>
            <a:ext cx="6543347" cy="2857520"/>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0"/>
            <a:ext cx="8458200" cy="2819400"/>
          </a:xfrm>
        </p:spPr>
        <p:txBody>
          <a:bodyPr/>
          <a:lstStyle/>
          <a:p>
            <a:pPr algn="l" eaLnBrk="1" hangingPunct="1">
              <a:defRPr/>
            </a:pPr>
            <a:r>
              <a:rPr lang="en-US" sz="3600" b="1" dirty="0" err="1" smtClean="0">
                <a:latin typeface="Times New Roman" pitchFamily="18" charset="0"/>
                <a:cs typeface="Times New Roman" pitchFamily="18" charset="0"/>
              </a:rPr>
              <a:t>Cách</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viết</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phương</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án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lựa</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chọn</a:t>
            </a:r>
            <a:r>
              <a:rPr lang="en-US" sz="4000" dirty="0" smtClean="0"/>
              <a:t/>
            </a:r>
            <a:br>
              <a:rPr lang="en-US" sz="4000" dirty="0" smtClean="0"/>
            </a:br>
            <a:r>
              <a:rPr lang="en-US" sz="4000" b="1" dirty="0" smtClean="0"/>
              <a:t>- </a:t>
            </a:r>
            <a:r>
              <a:rPr lang="en-US" sz="2800" b="1" dirty="0" err="1" smtClean="0">
                <a:latin typeface="Times New Roman" pitchFamily="18" charset="0"/>
                <a:cs typeface="Times New Roman" pitchFamily="18" charset="0"/>
              </a:rPr>
              <a:t>Không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có</a:t>
            </a:r>
            <a:r>
              <a:rPr lang="en-US" sz="2800" b="1" dirty="0" smtClean="0">
                <a:latin typeface="Times New Roman" pitchFamily="18" charset="0"/>
                <a:cs typeface="Times New Roman" pitchFamily="18" charset="0"/>
              </a:rPr>
              <a:t> con </a:t>
            </a:r>
            <a:r>
              <a:rPr lang="en-US" sz="2800" b="1" dirty="0" err="1" smtClean="0">
                <a:latin typeface="Times New Roman" pitchFamily="18" charset="0"/>
                <a:cs typeface="Times New Roman" pitchFamily="18" charset="0"/>
              </a:rPr>
              <a:t>số</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cố</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định</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cụ</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thể</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về</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các</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phương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án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lựa</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chọn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mà</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nên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sử</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dụng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một</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số</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lượng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hợp</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lý</a:t>
            </a:r>
            <a:r>
              <a:rPr lang="en-US" sz="2800" b="1" dirty="0" smtClean="0">
                <a:latin typeface="Times New Roman" pitchFamily="18" charset="0"/>
                <a:cs typeface="Times New Roman" pitchFamily="18" charset="0"/>
              </a:rPr>
              <a:t>. </a:t>
            </a:r>
            <a:r>
              <a:rPr lang="en-US" sz="4000" dirty="0" smtClean="0">
                <a:latin typeface="Times New Roman" pitchFamily="18" charset="0"/>
                <a:cs typeface="Times New Roman" pitchFamily="18" charset="0"/>
              </a:rPr>
              <a:t/>
            </a:r>
            <a:br>
              <a:rPr lang="en-US" sz="4000" dirty="0" smtClean="0">
                <a:latin typeface="Times New Roman" pitchFamily="18" charset="0"/>
                <a:cs typeface="Times New Roman" pitchFamily="18" charset="0"/>
              </a:rPr>
            </a:br>
            <a:endParaRPr lang="en-US" sz="40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228600"/>
            <a:ext cx="8229600" cy="3200400"/>
          </a:xfrm>
        </p:spPr>
        <p:txBody>
          <a:bodyPr/>
          <a:lstStyle/>
          <a:p>
            <a:pPr algn="l" eaLnBrk="1" hangingPunct="1">
              <a:defRPr/>
            </a:pPr>
            <a:r>
              <a:rPr lang="en-US" sz="3600" b="1" dirty="0" err="1" smtClean="0">
                <a:latin typeface="Times New Roman" pitchFamily="18" charset="0"/>
                <a:cs typeface="Times New Roman" pitchFamily="18" charset="0"/>
              </a:rPr>
              <a:t>Cách</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viết</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phương</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án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lựa</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chọn</a:t>
            </a:r>
            <a:r>
              <a:rPr lang="en-US" sz="4000" dirty="0" smtClean="0"/>
              <a:t/>
            </a:r>
            <a:br>
              <a:rPr lang="en-US" sz="4000" dirty="0" smtClean="0"/>
            </a:br>
            <a:r>
              <a:rPr lang="en-US" sz="4000" dirty="0" smtClean="0"/>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chọn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ngắn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hút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chú</a:t>
            </a:r>
            <a:r>
              <a:rPr lang="en-US" sz="2800" dirty="0" smtClean="0">
                <a:latin typeface="Times New Roman" pitchFamily="18" charset="0"/>
                <a:cs typeface="Times New Roman" pitchFamily="18" charset="0"/>
              </a:rPr>
              <a:t> ý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chúng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nổi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dễ</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dàng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thấy</a:t>
            </a:r>
            <a:r>
              <a:rPr lang="en-US" sz="2800" dirty="0" smtClean="0">
                <a:latin typeface="Times New Roman" pitchFamily="18" charset="0"/>
                <a:cs typeface="Times New Roman" pitchFamily="18" charset="0"/>
              </a:rPr>
              <a:t>.</a:t>
            </a:r>
            <a:r>
              <a:rPr lang="en-US" sz="2800" dirty="0" smtClean="0"/>
              <a:t> </a:t>
            </a:r>
            <a:r>
              <a:rPr lang="en-US" sz="4000" dirty="0" smtClean="0"/>
              <a:t/>
            </a:r>
            <a:br>
              <a:rPr lang="en-US" sz="4000" dirty="0" smtClean="0"/>
            </a:br>
            <a:endParaRPr lang="en-US" sz="4000" dirty="0" smtClean="0"/>
          </a:p>
        </p:txBody>
      </p:sp>
      <p:sp>
        <p:nvSpPr>
          <p:cNvPr id="18435" name="Rectangle 3"/>
          <p:cNvSpPr>
            <a:spLocks noGrp="1" noChangeArrowheads="1"/>
          </p:cNvSpPr>
          <p:nvPr>
            <p:ph idx="1"/>
          </p:nvPr>
        </p:nvSpPr>
        <p:spPr>
          <a:xfrm>
            <a:off x="457200" y="3048000"/>
            <a:ext cx="8229600" cy="3276600"/>
          </a:xfrm>
        </p:spPr>
        <p:txBody>
          <a:bodyPr/>
          <a:lstStyle/>
          <a:p>
            <a:pPr eaLnBrk="1" hangingPunct="1"/>
            <a:endParaRPr lang="ru-RU" smtClean="0"/>
          </a:p>
        </p:txBody>
      </p:sp>
      <p:pic>
        <p:nvPicPr>
          <p:cNvPr id="18436" name="Picture 2" descr="C:\Users\sonyvaio\Desktop\a.bmp"/>
          <p:cNvPicPr>
            <a:picLocks noChangeAspect="1" noChangeArrowheads="1"/>
          </p:cNvPicPr>
          <p:nvPr/>
        </p:nvPicPr>
        <p:blipFill>
          <a:blip r:embed="rId2"/>
          <a:srcRect/>
          <a:stretch>
            <a:fillRect/>
          </a:stretch>
        </p:blipFill>
        <p:spPr bwMode="auto">
          <a:xfrm>
            <a:off x="609600" y="2895600"/>
            <a:ext cx="7924800" cy="350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533400"/>
            <a:ext cx="8229600" cy="1600200"/>
          </a:xfrm>
        </p:spPr>
        <p:txBody>
          <a:bodyPr>
            <a:normAutofit fontScale="90000"/>
          </a:bodyPr>
          <a:lstStyle/>
          <a:p>
            <a:pPr algn="l" eaLnBrk="1" hangingPunct="1">
              <a:defRPr/>
            </a:pPr>
            <a:r>
              <a:rPr lang="en-US" sz="3600" b="1" dirty="0" err="1" smtClean="0">
                <a:latin typeface="Times New Roman" pitchFamily="18" charset="0"/>
                <a:cs typeface="Times New Roman" pitchFamily="18" charset="0"/>
              </a:rPr>
              <a:t>Cách</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viết</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phương</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án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lựa</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chọn</a:t>
            </a:r>
            <a:r>
              <a:rPr lang="en-US" sz="3600" b="1" dirty="0" smtClean="0">
                <a:latin typeface="Times New Roman" pitchFamily="18" charset="0"/>
                <a:cs typeface="Times New Roman" pitchFamily="18" charset="0"/>
              </a:rPr>
              <a:t/>
            </a:r>
            <a:br>
              <a:rPr lang="en-US" sz="3600" b="1" dirty="0" smtClean="0">
                <a:latin typeface="Times New Roman" pitchFamily="18" charset="0"/>
                <a:cs typeface="Times New Roman" pitchFamily="18" charset="0"/>
              </a:rPr>
            </a:br>
            <a:r>
              <a:rPr lang="en-US" sz="3600" b="1" dirty="0" smtClean="0"/>
              <a:t/>
            </a:r>
            <a:br>
              <a:rPr lang="en-US" sz="3600" b="1" dirty="0" smtClean="0"/>
            </a:b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Các</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phương</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án</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lựa</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chọn</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phải</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phù</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hợp</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với</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câu</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dẫn</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về</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mặt</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ngữ</a:t>
            </a:r>
            <a:r>
              <a:rPr lang="en-SG" sz="2800" b="1" dirty="0" smtClean="0">
                <a:latin typeface="Times New Roman" pitchFamily="18" charset="0"/>
                <a:cs typeface="Times New Roman" pitchFamily="18" charset="0"/>
              </a:rPr>
              <a:t> </a:t>
            </a:r>
            <a:r>
              <a:rPr lang="en-SG" sz="2800" b="1" dirty="0" err="1" smtClean="0">
                <a:latin typeface="Times New Roman" pitchFamily="18" charset="0"/>
                <a:cs typeface="Times New Roman" pitchFamily="18" charset="0"/>
              </a:rPr>
              <a:t>pháp</a:t>
            </a:r>
            <a:r>
              <a:rPr lang="en-SG" sz="2800" b="1"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
            </a:r>
            <a:br>
              <a:rPr lang="en-US" sz="2800" b="1" dirty="0" smtClean="0">
                <a:latin typeface="Times New Roman" pitchFamily="18" charset="0"/>
                <a:cs typeface="Times New Roman" pitchFamily="18" charset="0"/>
              </a:rPr>
            </a:br>
            <a:r>
              <a:rPr lang="en-US" sz="2800" b="1" dirty="0" smtClean="0"/>
              <a:t> </a:t>
            </a:r>
          </a:p>
        </p:txBody>
      </p:sp>
      <p:pic>
        <p:nvPicPr>
          <p:cNvPr id="1028" name="Picture 4"/>
          <p:cNvPicPr>
            <a:picLocks noChangeAspect="1" noChangeArrowheads="1"/>
          </p:cNvPicPr>
          <p:nvPr/>
        </p:nvPicPr>
        <p:blipFill>
          <a:blip r:embed="rId2"/>
          <a:srcRect/>
          <a:stretch>
            <a:fillRect/>
          </a:stretch>
        </p:blipFill>
        <p:spPr bwMode="auto">
          <a:xfrm>
            <a:off x="1104969" y="2571744"/>
            <a:ext cx="7038931" cy="27479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524000"/>
          </a:xfrm>
        </p:spPr>
        <p:txBody>
          <a:bodyPr>
            <a:normAutofit fontScale="90000"/>
          </a:bodyPr>
          <a:lstStyle/>
          <a:p>
            <a:pPr algn="l">
              <a:defRPr/>
            </a:pPr>
            <a:r>
              <a:rPr lang="en-US" sz="3200" b="1" dirty="0" err="1" smtClean="0">
                <a:latin typeface="Times New Roman" pitchFamily="18" charset="0"/>
                <a:cs typeface="Times New Roman" pitchFamily="18" charset="0"/>
              </a:rPr>
              <a:t>Cách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viết</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phương</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án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lựa</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chọn</a:t>
            </a:r>
            <a:r>
              <a:rPr lang="en-US" sz="2800" b="1" dirty="0" smtClean="0"/>
              <a:t/>
            </a:r>
            <a:br>
              <a:rPr lang="en-US" sz="2800" b="1" dirty="0" smtClean="0"/>
            </a:br>
            <a:r>
              <a:rPr lang="it-IT" sz="2800" dirty="0" smtClean="0"/>
              <a:t> </a:t>
            </a:r>
            <a:r>
              <a:rPr lang="it-IT" sz="2800" b="1" dirty="0" smtClean="0"/>
              <a:t>-</a:t>
            </a:r>
            <a:r>
              <a:rPr lang="it-IT" sz="2800" b="1" dirty="0" smtClean="0">
                <a:latin typeface="Times New Roman" pitchFamily="18" charset="0"/>
                <a:cs typeface="Times New Roman" pitchFamily="18" charset="0"/>
              </a:rPr>
              <a:t> Tránh đưa ra phương án “tất cả các phương án trên đều đúng”</a:t>
            </a:r>
            <a:r>
              <a:rPr lang="it-IT" sz="2800" b="1" dirty="0" smtClean="0"/>
              <a:t> </a:t>
            </a:r>
            <a:r>
              <a:rPr lang="en-US" dirty="0" smtClean="0"/>
              <a:t/>
            </a:r>
            <a:br>
              <a:rPr lang="en-US" dirty="0" smtClean="0"/>
            </a:br>
            <a:endParaRPr lang="en-US" dirty="0" smtClean="0"/>
          </a:p>
        </p:txBody>
      </p:sp>
      <p:pic>
        <p:nvPicPr>
          <p:cNvPr id="20483" name="Picture 2" descr="C:\Users\sonyvaio\Desktop\a.bmp"/>
          <p:cNvPicPr>
            <a:picLocks noGrp="1" noChangeAspect="1" noChangeArrowheads="1"/>
          </p:cNvPicPr>
          <p:nvPr>
            <p:ph idx="1"/>
          </p:nvPr>
        </p:nvPicPr>
        <p:blipFill>
          <a:blip r:embed="rId2"/>
          <a:srcRect/>
          <a:stretch>
            <a:fillRect/>
          </a:stretch>
        </p:blipFill>
        <p:spPr>
          <a:xfrm>
            <a:off x="381000" y="1676400"/>
            <a:ext cx="8458200" cy="4343400"/>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685800"/>
            <a:ext cx="8229600" cy="762000"/>
          </a:xfrm>
        </p:spPr>
        <p:txBody>
          <a:bodyPr>
            <a:normAutofit fontScale="90000"/>
          </a:bodyPr>
          <a:lstStyle/>
          <a:p>
            <a:pPr eaLnBrk="1" hangingPunct="1">
              <a:defRPr/>
            </a:pPr>
            <a:r>
              <a:rPr lang="en-US" sz="2800" b="1" dirty="0" smtClean="0"/>
              <a:t/>
            </a:r>
            <a:br>
              <a:rPr lang="en-US" sz="2800" b="1" dirty="0" smtClean="0"/>
            </a:br>
            <a:r>
              <a:rPr lang="en-AU" sz="4000" b="1" dirty="0" err="1" smtClean="0">
                <a:latin typeface="Times New Roman" pitchFamily="18" charset="0"/>
                <a:cs typeface="Times New Roman" pitchFamily="18" charset="0"/>
              </a:rPr>
              <a:t>Các</a:t>
            </a:r>
            <a:r>
              <a:rPr lang="en-AU" sz="4000" b="1" dirty="0" smtClean="0">
                <a:latin typeface="Times New Roman" pitchFamily="18" charset="0"/>
                <a:cs typeface="Times New Roman" pitchFamily="18" charset="0"/>
              </a:rPr>
              <a:t> </a:t>
            </a:r>
            <a:r>
              <a:rPr lang="en-AU" sz="4000" b="1" dirty="0" err="1" smtClean="0">
                <a:latin typeface="Times New Roman" pitchFamily="18" charset="0"/>
                <a:cs typeface="Times New Roman" pitchFamily="18" charset="0"/>
              </a:rPr>
              <a:t>dạng</a:t>
            </a:r>
            <a:r>
              <a:rPr lang="en-AU" sz="4000" b="1" dirty="0" smtClean="0">
                <a:latin typeface="Times New Roman" pitchFamily="18" charset="0"/>
                <a:cs typeface="Times New Roman" pitchFamily="18" charset="0"/>
              </a:rPr>
              <a:t> </a:t>
            </a:r>
            <a:r>
              <a:rPr lang="en-AU" sz="4000" b="1" dirty="0" err="1" smtClean="0">
                <a:latin typeface="Times New Roman" pitchFamily="18" charset="0"/>
                <a:cs typeface="Times New Roman" pitchFamily="18" charset="0"/>
              </a:rPr>
              <a:t>câu</a:t>
            </a:r>
            <a:r>
              <a:rPr lang="en-AU" sz="4000" b="1" dirty="0" smtClean="0">
                <a:latin typeface="Times New Roman" pitchFamily="18" charset="0"/>
                <a:cs typeface="Times New Roman" pitchFamily="18" charset="0"/>
              </a:rPr>
              <a:t> </a:t>
            </a:r>
            <a:r>
              <a:rPr lang="en-AU" sz="4000" b="1" dirty="0" err="1" smtClean="0">
                <a:latin typeface="Times New Roman" pitchFamily="18" charset="0"/>
                <a:cs typeface="Times New Roman" pitchFamily="18" charset="0"/>
              </a:rPr>
              <a:t>hỏi</a:t>
            </a:r>
            <a:r>
              <a:rPr lang="en-AU" sz="4000" b="1" dirty="0" smtClean="0">
                <a:latin typeface="Times New Roman" pitchFamily="18" charset="0"/>
                <a:cs typeface="Times New Roman" pitchFamily="18" charset="0"/>
              </a:rPr>
              <a:t> TNKQ</a:t>
            </a:r>
            <a:r>
              <a:rPr lang="en-US" sz="3200" b="1" dirty="0" smtClean="0">
                <a:latin typeface="Times New Roman" pitchFamily="18" charset="0"/>
                <a:cs typeface="Times New Roman" pitchFamily="18" charset="0"/>
              </a:rPr>
              <a:t/>
            </a:r>
            <a:br>
              <a:rPr lang="en-US" sz="3200" b="1" dirty="0" smtClean="0">
                <a:latin typeface="Times New Roman" pitchFamily="18" charset="0"/>
                <a:cs typeface="Times New Roman" pitchFamily="18" charset="0"/>
              </a:rPr>
            </a:br>
            <a:endParaRPr lang="en-US" sz="3200" b="1" dirty="0" smtClean="0">
              <a:latin typeface="Times New Roman" pitchFamily="18" charset="0"/>
              <a:cs typeface="Times New Roman" pitchFamily="18" charset="0"/>
            </a:endParaRPr>
          </a:p>
        </p:txBody>
      </p:sp>
      <p:sp>
        <p:nvSpPr>
          <p:cNvPr id="3075" name="Rectangle 3"/>
          <p:cNvSpPr>
            <a:spLocks noGrp="1" noChangeArrowheads="1"/>
          </p:cNvSpPr>
          <p:nvPr>
            <p:ph idx="1"/>
          </p:nvPr>
        </p:nvSpPr>
        <p:spPr>
          <a:xfrm>
            <a:off x="685800" y="1600200"/>
            <a:ext cx="7620000" cy="4114800"/>
          </a:xfrm>
        </p:spPr>
        <p:txBody>
          <a:bodyPr/>
          <a:lstStyle/>
          <a:p>
            <a:pPr eaLnBrk="1" hangingPunct="1">
              <a:buNone/>
            </a:pPr>
            <a:r>
              <a:rPr lang="en-AU" sz="3600" dirty="0" smtClean="0">
                <a:latin typeface="Times New Roman" pitchFamily="18" charset="0"/>
                <a:cs typeface="Times New Roman" pitchFamily="18" charset="0"/>
              </a:rPr>
              <a:t>1. </a:t>
            </a:r>
            <a:r>
              <a:rPr lang="en-AU" sz="3600" dirty="0" err="1" smtClean="0">
                <a:latin typeface="Times New Roman" pitchFamily="18" charset="0"/>
                <a:cs typeface="Times New Roman" pitchFamily="18" charset="0"/>
              </a:rPr>
              <a:t>Câu</a:t>
            </a:r>
            <a:r>
              <a:rPr lang="en-AU" sz="3600" dirty="0" smtClean="0">
                <a:latin typeface="Times New Roman" pitchFamily="18" charset="0"/>
                <a:cs typeface="Times New Roman" pitchFamily="18" charset="0"/>
              </a:rPr>
              <a:t> </a:t>
            </a:r>
            <a:r>
              <a:rPr lang="en-AU" sz="3600" dirty="0" err="1" smtClean="0">
                <a:latin typeface="Times New Roman" pitchFamily="18" charset="0"/>
                <a:cs typeface="Times New Roman" pitchFamily="18" charset="0"/>
              </a:rPr>
              <a:t>hỏi</a:t>
            </a:r>
            <a:r>
              <a:rPr lang="en-AU" sz="3600" dirty="0" smtClean="0">
                <a:latin typeface="Times New Roman" pitchFamily="18" charset="0"/>
                <a:cs typeface="Times New Roman" pitchFamily="18" charset="0"/>
              </a:rPr>
              <a:t> </a:t>
            </a:r>
            <a:r>
              <a:rPr lang="en-AU" sz="3600" dirty="0" err="1" smtClean="0">
                <a:latin typeface="Times New Roman" pitchFamily="18" charset="0"/>
                <a:cs typeface="Times New Roman" pitchFamily="18" charset="0"/>
              </a:rPr>
              <a:t>đúng</a:t>
            </a:r>
            <a:r>
              <a:rPr lang="en-AU" sz="3600" dirty="0" smtClean="0">
                <a:latin typeface="Times New Roman" pitchFamily="18" charset="0"/>
                <a:cs typeface="Times New Roman" pitchFamily="18" charset="0"/>
              </a:rPr>
              <a:t> - </a:t>
            </a:r>
            <a:r>
              <a:rPr lang="en-AU" sz="3600" dirty="0" err="1" smtClean="0">
                <a:latin typeface="Times New Roman" pitchFamily="18" charset="0"/>
                <a:cs typeface="Times New Roman" pitchFamily="18" charset="0"/>
              </a:rPr>
              <a:t>sai</a:t>
            </a:r>
            <a:endParaRPr lang="en-AU" sz="3600" dirty="0" smtClean="0">
              <a:latin typeface="Times New Roman" pitchFamily="18" charset="0"/>
              <a:cs typeface="Times New Roman" pitchFamily="18" charset="0"/>
            </a:endParaRPr>
          </a:p>
          <a:p>
            <a:pPr eaLnBrk="1" hangingPunct="1">
              <a:buNone/>
            </a:pPr>
            <a:r>
              <a:rPr lang="en-AU" sz="3600" dirty="0" smtClean="0">
                <a:latin typeface="Times New Roman" pitchFamily="18" charset="0"/>
                <a:cs typeface="Times New Roman" pitchFamily="18" charset="0"/>
              </a:rPr>
              <a:t>2. </a:t>
            </a:r>
            <a:r>
              <a:rPr lang="en-AU" sz="3600" dirty="0" err="1" smtClean="0">
                <a:latin typeface="Times New Roman" pitchFamily="18" charset="0"/>
                <a:cs typeface="Times New Roman" pitchFamily="18" charset="0"/>
              </a:rPr>
              <a:t>Câu</a:t>
            </a:r>
            <a:r>
              <a:rPr lang="en-AU" sz="3600" dirty="0" smtClean="0">
                <a:latin typeface="Times New Roman" pitchFamily="18" charset="0"/>
                <a:cs typeface="Times New Roman" pitchFamily="18" charset="0"/>
              </a:rPr>
              <a:t> </a:t>
            </a:r>
            <a:r>
              <a:rPr lang="en-AU" sz="3600" dirty="0" err="1" smtClean="0">
                <a:latin typeface="Times New Roman" pitchFamily="18" charset="0"/>
                <a:cs typeface="Times New Roman" pitchFamily="18" charset="0"/>
              </a:rPr>
              <a:t>hỏi</a:t>
            </a:r>
            <a:r>
              <a:rPr lang="en-AU" sz="3600" dirty="0" smtClean="0">
                <a:latin typeface="Times New Roman" pitchFamily="18" charset="0"/>
                <a:cs typeface="Times New Roman" pitchFamily="18" charset="0"/>
              </a:rPr>
              <a:t> </a:t>
            </a:r>
            <a:r>
              <a:rPr lang="en-AU" sz="3600" dirty="0" err="1" smtClean="0">
                <a:latin typeface="Times New Roman" pitchFamily="18" charset="0"/>
                <a:cs typeface="Times New Roman" pitchFamily="18" charset="0"/>
              </a:rPr>
              <a:t>nhiều</a:t>
            </a:r>
            <a:r>
              <a:rPr lang="en-AU" sz="3600" dirty="0" smtClean="0">
                <a:latin typeface="Times New Roman" pitchFamily="18" charset="0"/>
                <a:cs typeface="Times New Roman" pitchFamily="18" charset="0"/>
              </a:rPr>
              <a:t> </a:t>
            </a:r>
            <a:r>
              <a:rPr lang="en-AU" sz="3600" dirty="0" err="1" smtClean="0">
                <a:latin typeface="Times New Roman" pitchFamily="18" charset="0"/>
                <a:cs typeface="Times New Roman" pitchFamily="18" charset="0"/>
              </a:rPr>
              <a:t>lựa</a:t>
            </a:r>
            <a:r>
              <a:rPr lang="en-AU" sz="3600" dirty="0" smtClean="0">
                <a:latin typeface="Times New Roman" pitchFamily="18" charset="0"/>
                <a:cs typeface="Times New Roman" pitchFamily="18" charset="0"/>
              </a:rPr>
              <a:t> </a:t>
            </a:r>
            <a:r>
              <a:rPr lang="en-AU" sz="3600" dirty="0" err="1" smtClean="0">
                <a:latin typeface="Times New Roman" pitchFamily="18" charset="0"/>
                <a:cs typeface="Times New Roman" pitchFamily="18" charset="0"/>
              </a:rPr>
              <a:t>chọn</a:t>
            </a:r>
            <a:endParaRPr lang="en-AU" sz="3600" dirty="0" smtClean="0">
              <a:latin typeface="Times New Roman" pitchFamily="18" charset="0"/>
              <a:cs typeface="Times New Roman" pitchFamily="18" charset="0"/>
            </a:endParaRPr>
          </a:p>
          <a:p>
            <a:pPr eaLnBrk="1" hangingPunct="1">
              <a:buNone/>
            </a:pPr>
            <a:r>
              <a:rPr lang="en-AU" sz="3600" dirty="0" smtClean="0">
                <a:latin typeface="Times New Roman" pitchFamily="18" charset="0"/>
                <a:cs typeface="Times New Roman" pitchFamily="18" charset="0"/>
              </a:rPr>
              <a:t>3. </a:t>
            </a:r>
            <a:r>
              <a:rPr lang="en-AU" sz="3600" dirty="0" err="1" smtClean="0">
                <a:latin typeface="Times New Roman" pitchFamily="18" charset="0"/>
                <a:cs typeface="Times New Roman" pitchFamily="18" charset="0"/>
              </a:rPr>
              <a:t>Ghép</a:t>
            </a:r>
            <a:r>
              <a:rPr lang="en-AU" sz="3600" dirty="0" smtClean="0">
                <a:latin typeface="Times New Roman" pitchFamily="18" charset="0"/>
                <a:cs typeface="Times New Roman" pitchFamily="18" charset="0"/>
              </a:rPr>
              <a:t> </a:t>
            </a:r>
            <a:r>
              <a:rPr lang="en-AU" sz="3600" dirty="0" err="1" smtClean="0">
                <a:latin typeface="Times New Roman" pitchFamily="18" charset="0"/>
                <a:cs typeface="Times New Roman" pitchFamily="18" charset="0"/>
              </a:rPr>
              <a:t>đôi</a:t>
            </a:r>
            <a:endParaRPr lang="en-AU" sz="3600" dirty="0" smtClean="0">
              <a:latin typeface="Times New Roman" pitchFamily="18" charset="0"/>
              <a:cs typeface="Times New Roman" pitchFamily="18" charset="0"/>
            </a:endParaRPr>
          </a:p>
          <a:p>
            <a:pPr eaLnBrk="1" hangingPunct="1">
              <a:buNone/>
            </a:pPr>
            <a:r>
              <a:rPr lang="en-AU" sz="3600" dirty="0" smtClean="0">
                <a:latin typeface="Times New Roman" pitchFamily="18" charset="0"/>
                <a:cs typeface="Times New Roman" pitchFamily="18" charset="0"/>
              </a:rPr>
              <a:t>4. </a:t>
            </a:r>
            <a:r>
              <a:rPr lang="en-AU" sz="3600" dirty="0" err="1" smtClean="0">
                <a:latin typeface="Times New Roman" pitchFamily="18" charset="0"/>
                <a:cs typeface="Times New Roman" pitchFamily="18" charset="0"/>
              </a:rPr>
              <a:t>Điền</a:t>
            </a:r>
            <a:r>
              <a:rPr lang="en-AU" sz="3600" dirty="0" smtClean="0">
                <a:latin typeface="Times New Roman" pitchFamily="18" charset="0"/>
                <a:cs typeface="Times New Roman" pitchFamily="18" charset="0"/>
              </a:rPr>
              <a:t> </a:t>
            </a:r>
            <a:r>
              <a:rPr lang="en-AU" sz="3600" dirty="0" err="1" smtClean="0">
                <a:latin typeface="Times New Roman" pitchFamily="18" charset="0"/>
                <a:cs typeface="Times New Roman" pitchFamily="18" charset="0"/>
              </a:rPr>
              <a:t>khuyết</a:t>
            </a:r>
            <a:endParaRPr lang="en-AU" sz="3600" dirty="0" smtClean="0">
              <a:latin typeface="Times New Roman" pitchFamily="18" charset="0"/>
              <a:cs typeface="Times New Roman" pitchFamily="18" charset="0"/>
            </a:endParaRPr>
          </a:p>
          <a:p>
            <a:pPr eaLnBrk="1" hangingPunct="1">
              <a:buNone/>
            </a:pPr>
            <a:r>
              <a:rPr lang="en-AU" sz="3600" dirty="0" smtClean="0">
                <a:latin typeface="Times New Roman" pitchFamily="18" charset="0"/>
                <a:cs typeface="Times New Roman" pitchFamily="18" charset="0"/>
              </a:rPr>
              <a:t>5. </a:t>
            </a:r>
            <a:r>
              <a:rPr lang="en-AU" sz="3600" dirty="0" err="1" smtClean="0">
                <a:latin typeface="Times New Roman" pitchFamily="18" charset="0"/>
                <a:cs typeface="Times New Roman" pitchFamily="18" charset="0"/>
              </a:rPr>
              <a:t>Trả</a:t>
            </a:r>
            <a:r>
              <a:rPr lang="en-AU" sz="3600" dirty="0" smtClean="0">
                <a:latin typeface="Times New Roman" pitchFamily="18" charset="0"/>
                <a:cs typeface="Times New Roman" pitchFamily="18" charset="0"/>
              </a:rPr>
              <a:t> </a:t>
            </a:r>
            <a:r>
              <a:rPr lang="en-AU" sz="3600" dirty="0" err="1" smtClean="0">
                <a:latin typeface="Times New Roman" pitchFamily="18" charset="0"/>
                <a:cs typeface="Times New Roman" pitchFamily="18" charset="0"/>
              </a:rPr>
              <a:t>lời</a:t>
            </a:r>
            <a:r>
              <a:rPr lang="en-AU" sz="3600" dirty="0" smtClean="0">
                <a:latin typeface="Times New Roman" pitchFamily="18" charset="0"/>
                <a:cs typeface="Times New Roman" pitchFamily="18" charset="0"/>
              </a:rPr>
              <a:t> </a:t>
            </a:r>
            <a:r>
              <a:rPr lang="en-AU" sz="3600" dirty="0" err="1" smtClean="0">
                <a:latin typeface="Times New Roman" pitchFamily="18" charset="0"/>
                <a:cs typeface="Times New Roman" pitchFamily="18" charset="0"/>
              </a:rPr>
              <a:t>ngắn</a:t>
            </a:r>
            <a:endParaRPr lang="en-US" sz="36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457200"/>
            <a:ext cx="8229600" cy="1828800"/>
          </a:xfrm>
        </p:spPr>
        <p:txBody>
          <a:bodyPr>
            <a:normAutofit fontScale="90000"/>
          </a:bodyPr>
          <a:lstStyle/>
          <a:p>
            <a:pPr algn="l" eaLnBrk="1" hangingPunct="1">
              <a:defRPr/>
            </a:pPr>
            <a:r>
              <a:rPr lang="en-US" sz="3600" b="1" dirty="0" err="1" smtClean="0">
                <a:latin typeface="Times New Roman" pitchFamily="18" charset="0"/>
                <a:cs typeface="Times New Roman" pitchFamily="18" charset="0"/>
              </a:rPr>
              <a:t>Cách</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viết</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phương</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án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lựa</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chọn</a:t>
            </a:r>
            <a:r>
              <a:rPr lang="en-US" sz="3600" b="1" dirty="0" smtClean="0"/>
              <a:t/>
            </a:r>
            <a:br>
              <a:rPr lang="en-US" sz="3600" b="1" dirty="0" smtClean="0"/>
            </a:br>
            <a:r>
              <a:rPr lang="en-US" sz="3600" b="1" dirty="0" smtClean="0"/>
              <a:t>- </a:t>
            </a:r>
            <a:r>
              <a:rPr lang="en-US" sz="2800" b="1" dirty="0" err="1" smtClean="0">
                <a:latin typeface="Times New Roman" pitchFamily="18" charset="0"/>
                <a:cs typeface="Times New Roman" pitchFamily="18" charset="0"/>
              </a:rPr>
              <a:t>Nên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đưa</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các</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từ</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lặp</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lại</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vào</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câu</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dẫn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hơn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là</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vào</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các</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phương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án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lựa</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chọn</a:t>
            </a:r>
            <a:r>
              <a:rPr lang="en-US" sz="2800" b="1" dirty="0" smtClean="0">
                <a:latin typeface="Times New Roman" pitchFamily="18" charset="0"/>
                <a:cs typeface="Times New Roman" pitchFamily="18" charset="0"/>
              </a:rPr>
              <a:t>.</a:t>
            </a:r>
            <a:r>
              <a:rPr lang="en-US" sz="3600" dirty="0" smtClean="0"/>
              <a:t/>
            </a:r>
            <a:br>
              <a:rPr lang="en-US" sz="3600" dirty="0" smtClean="0"/>
            </a:br>
            <a:endParaRPr lang="en-US" sz="3600" b="1" dirty="0" smtClean="0"/>
          </a:p>
        </p:txBody>
      </p:sp>
      <p:sp>
        <p:nvSpPr>
          <p:cNvPr id="21507" name="Rectangle 3"/>
          <p:cNvSpPr>
            <a:spLocks noGrp="1" noChangeArrowheads="1"/>
          </p:cNvSpPr>
          <p:nvPr>
            <p:ph idx="1"/>
          </p:nvPr>
        </p:nvSpPr>
        <p:spPr>
          <a:xfrm>
            <a:off x="457200" y="2133600"/>
            <a:ext cx="8229600" cy="4495800"/>
          </a:xfrm>
        </p:spPr>
        <p:txBody>
          <a:bodyPr/>
          <a:lstStyle/>
          <a:p>
            <a:pPr eaLnBrk="1" hangingPunct="1">
              <a:lnSpc>
                <a:spcPct val="90000"/>
              </a:lnSpc>
            </a:pPr>
            <a:endParaRPr lang="ru-RU" smtClean="0"/>
          </a:p>
        </p:txBody>
      </p:sp>
      <p:pic>
        <p:nvPicPr>
          <p:cNvPr id="21508" name="Picture 4" descr="C:\Users\sonyvaio\Desktop\a.bmp"/>
          <p:cNvPicPr>
            <a:picLocks noChangeAspect="1" noChangeArrowheads="1"/>
          </p:cNvPicPr>
          <p:nvPr/>
        </p:nvPicPr>
        <p:blipFill>
          <a:blip r:embed="rId2"/>
          <a:srcRect/>
          <a:stretch>
            <a:fillRect/>
          </a:stretch>
        </p:blipFill>
        <p:spPr bwMode="auto">
          <a:xfrm>
            <a:off x="609600" y="1905000"/>
            <a:ext cx="8001000" cy="449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2057400"/>
          </a:xfrm>
        </p:spPr>
        <p:txBody>
          <a:bodyPr>
            <a:normAutofit fontScale="90000"/>
          </a:bodyPr>
          <a:lstStyle/>
          <a:p>
            <a:pPr algn="l">
              <a:defRPr/>
            </a:pPr>
            <a:r>
              <a:rPr lang="it-IT" sz="3200" b="1" smtClean="0"/>
              <a:t>Cách viết các phương án đúng/đáp án. </a:t>
            </a:r>
            <a:br>
              <a:rPr lang="it-IT" sz="3200" b="1" smtClean="0"/>
            </a:br>
            <a:r>
              <a:rPr lang="it-IT" sz="3200" b="1" smtClean="0"/>
              <a:t> </a:t>
            </a:r>
            <a:r>
              <a:rPr lang="it-IT" sz="2400" b="1" smtClean="0"/>
              <a:t>- Đảm bảo rằng các đáp án đúng được viết dựa vào chủ đề/đoạn văn hoặc sự phù hợp, nhất trí về nội dung kiểm tra. </a:t>
            </a:r>
            <a:r>
              <a:rPr lang="en-US" sz="3200" smtClean="0"/>
              <a:t/>
            </a:r>
            <a:br>
              <a:rPr lang="en-US" sz="3200" smtClean="0"/>
            </a:br>
            <a:r>
              <a:rPr lang="it-IT" sz="3200" b="1" smtClean="0"/>
              <a:t> </a:t>
            </a:r>
            <a:r>
              <a:rPr lang="en-US" sz="3200" smtClean="0"/>
              <a:t/>
            </a:r>
            <a:br>
              <a:rPr lang="en-US" sz="3200" smtClean="0"/>
            </a:br>
            <a:endParaRPr lang="en-US" sz="3200"/>
          </a:p>
        </p:txBody>
      </p:sp>
      <p:pic>
        <p:nvPicPr>
          <p:cNvPr id="22531" name="Picture 2" descr="C:\Users\sonyvaio\Desktop\a.bmp"/>
          <p:cNvPicPr>
            <a:picLocks noGrp="1" noChangeAspect="1" noChangeArrowheads="1"/>
          </p:cNvPicPr>
          <p:nvPr>
            <p:ph idx="1"/>
          </p:nvPr>
        </p:nvPicPr>
        <p:blipFill>
          <a:blip r:embed="rId2"/>
          <a:stretch>
            <a:fillRect/>
          </a:stretch>
        </p:blipFill>
        <p:spPr>
          <a:xfrm>
            <a:off x="1285852" y="2214554"/>
            <a:ext cx="6643734" cy="2786082"/>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2667000"/>
          </a:xfrm>
        </p:spPr>
        <p:txBody>
          <a:bodyPr/>
          <a:lstStyle/>
          <a:p>
            <a:pPr algn="l">
              <a:defRPr/>
            </a:pPr>
            <a:r>
              <a:rPr lang="it-IT" sz="2400" b="1" dirty="0" smtClean="0"/>
              <a:t>- </a:t>
            </a:r>
            <a:r>
              <a:rPr lang="it-IT" sz="2400" b="1" dirty="0" smtClean="0">
                <a:latin typeface="Times New Roman" pitchFamily="18" charset="0"/>
                <a:cs typeface="Times New Roman" pitchFamily="18" charset="0"/>
              </a:rPr>
              <a:t>Tránh các câu hỏi “kết nối” nghĩa là đáp án của câu này được tìm thấy hoặc phụ thuộc vào câu khác. Vấn đề này thường được phát hiện khi đọc và chỉnh sửa bản in vào giai đoạn tập hợp các câu hỏi để tạo thành một bài kiểm tra hoàn chỉnh. Kiểu câu hỏi này cũng dễ nhận ra khi bạn viết các câu hỏi cho một vài lớp học.</a:t>
            </a:r>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endParaRPr lang="en-US" sz="2400" dirty="0" smtClean="0">
              <a:latin typeface="Times New Roman" pitchFamily="18" charset="0"/>
              <a:cs typeface="Times New Roman" pitchFamily="18" charset="0"/>
            </a:endParaRPr>
          </a:p>
        </p:txBody>
      </p:sp>
      <p:pic>
        <p:nvPicPr>
          <p:cNvPr id="23555" name="Picture 2" descr="C:\Users\sonyvaio\Desktop\a.bmp"/>
          <p:cNvPicPr>
            <a:picLocks noGrp="1" noChangeAspect="1" noChangeArrowheads="1"/>
          </p:cNvPicPr>
          <p:nvPr>
            <p:ph idx="1"/>
          </p:nvPr>
        </p:nvPicPr>
        <p:blipFill>
          <a:blip r:embed="rId2"/>
          <a:stretch>
            <a:fillRect/>
          </a:stretch>
        </p:blipFill>
        <p:spPr>
          <a:xfrm>
            <a:off x="642910" y="2857496"/>
            <a:ext cx="7786742" cy="3357586"/>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pic>
        <p:nvPicPr>
          <p:cNvPr id="24579" name="Picture 2" descr="C:\Users\sonyvaio\Desktop\a.bmp"/>
          <p:cNvPicPr>
            <a:picLocks noGrp="1" noChangeAspect="1" noChangeArrowheads="1"/>
          </p:cNvPicPr>
          <p:nvPr>
            <p:ph idx="1"/>
          </p:nvPr>
        </p:nvPicPr>
        <p:blipFill>
          <a:blip r:embed="rId2"/>
          <a:srcRect/>
          <a:stretch>
            <a:fillRect/>
          </a:stretch>
        </p:blipFill>
        <p:spPr>
          <a:xfrm>
            <a:off x="381000" y="457200"/>
            <a:ext cx="8458200" cy="5638800"/>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defRPr/>
            </a:pPr>
            <a:r>
              <a:rPr lang="en-US" sz="4000" b="1" dirty="0" smtClean="0">
                <a:latin typeface="Times New Roman" pitchFamily="18" charset="0"/>
                <a:cs typeface="Times New Roman" pitchFamily="18" charset="0"/>
              </a:rPr>
              <a:t>PHƯƠNG ÁN NHIỄU</a:t>
            </a:r>
            <a:r>
              <a:rPr lang="en-US" sz="4000" dirty="0" smtClean="0"/>
              <a:t> </a:t>
            </a:r>
          </a:p>
        </p:txBody>
      </p:sp>
      <p:sp>
        <p:nvSpPr>
          <p:cNvPr id="25603" name="Rectangle 3"/>
          <p:cNvSpPr>
            <a:spLocks noGrp="1" noChangeArrowheads="1"/>
          </p:cNvSpPr>
          <p:nvPr>
            <p:ph idx="1"/>
          </p:nvPr>
        </p:nvSpPr>
        <p:spPr/>
        <p:txBody>
          <a:bodyPr>
            <a:normAutofit/>
          </a:bodyPr>
          <a:lstStyle/>
          <a:p>
            <a:pPr algn="just" eaLnBrk="1" hangingPunct="1">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nhiễu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mục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tiêu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kiểm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tìm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HS </a:t>
            </a:r>
            <a:r>
              <a:rPr lang="en-US" dirty="0" err="1" smtClean="0">
                <a:latin typeface="Times New Roman" pitchFamily="18" charset="0"/>
                <a:cs typeface="Times New Roman" pitchFamily="18" charset="0"/>
              </a:rPr>
              <a:t>đã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bài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HS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bài</a:t>
            </a:r>
            <a:r>
              <a:rPr lang="en-US" dirty="0" smtClean="0">
                <a:latin typeface="Times New Roman" pitchFamily="18" charset="0"/>
                <a:cs typeface="Times New Roman" pitchFamily="18" charset="0"/>
              </a:rPr>
              <a:t>. </a:t>
            </a:r>
          </a:p>
          <a:p>
            <a:pPr algn="just" eaLnBrk="1" hangingPunct="1">
              <a:buNone/>
            </a:pPr>
            <a:r>
              <a:rPr lang="en-US" dirty="0" smtClean="0">
                <a:latin typeface="Times New Roman" pitchFamily="18" charset="0"/>
                <a:cs typeface="Times New Roman" pitchFamily="18" charset="0"/>
              </a:rPr>
              <a:t>   </a:t>
            </a:r>
          </a:p>
          <a:p>
            <a:pPr algn="just" eaLnBrk="1" hangingPunct="1">
              <a:buNone/>
            </a:pPr>
            <a:r>
              <a:rPr lang="en-US" dirty="0" smtClean="0">
                <a:latin typeface="Times New Roman" pitchFamily="18" charset="0"/>
                <a:cs typeface="Times New Roman" pitchFamily="18" charset="0"/>
              </a:rPr>
              <a:t>   HS </a:t>
            </a:r>
            <a:r>
              <a:rPr lang="en-US" dirty="0" err="1" smtClean="0">
                <a:latin typeface="Times New Roman" pitchFamily="18" charset="0"/>
                <a:cs typeface="Times New Roman" pitchFamily="18" charset="0"/>
              </a:rPr>
              <a:t>đã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nắm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chọn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đáp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đúng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HS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bài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đáp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đúng</a:t>
            </a:r>
            <a:r>
              <a:rPr lang="en-US" dirty="0" smtClean="0">
                <a:latin typeface="Times New Roman" pitchFamily="18" charset="0"/>
                <a:cs typeface="Times New Roman" pitchFamily="18" charset="0"/>
              </a:rPr>
              <a:t>.</a:t>
            </a:r>
          </a:p>
          <a:p>
            <a:pPr algn="just" eaLnBrk="1" hangingPunct="1"/>
            <a:endParaRPr lang="en-US" b="1"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latin typeface="Times New Roman" pitchFamily="18" charset="0"/>
                <a:cs typeface="Times New Roman" pitchFamily="18" charset="0"/>
              </a:rPr>
              <a:t>PHƯƠNG ÁN NHIỄU</a:t>
            </a:r>
            <a:endParaRPr lang="ru-RU" b="1" dirty="0">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fontScale="92500"/>
          </a:bodyPr>
          <a:lstStyle/>
          <a:p>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hợp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nhưng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hỏi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hoặc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vấn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nêu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dẫn</a:t>
            </a:r>
            <a:endParaRPr lang="ru-RU" dirty="0" smtClean="0">
              <a:latin typeface="Times New Roman" pitchFamily="18" charset="0"/>
              <a:cs typeface="Times New Roman" pitchFamily="18" charset="0"/>
            </a:endParaRPr>
          </a:p>
          <a:p>
            <a:r>
              <a:rPr lang="en-US" dirty="0" err="1" smtClean="0">
                <a:latin typeface="Times New Roman" pitchFamily="18" charset="0"/>
                <a:cs typeface="Times New Roman" pitchFamily="18" charset="0"/>
              </a:rPr>
              <a:t>Chỉ</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hợp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hs</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hoặc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tài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liệu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đầy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đủ</a:t>
            </a:r>
            <a:endParaRPr lang="ru-RU" dirty="0" smtClean="0">
              <a:latin typeface="Times New Roman" pitchFamily="18" charset="0"/>
              <a:cs typeface="Times New Roman" pitchFamily="18" charset="0"/>
            </a:endParaRPr>
          </a:p>
          <a:p>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hợp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hs</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chịu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bài</a:t>
            </a:r>
            <a:endParaRPr lang="ru-RU" dirty="0" smtClean="0">
              <a:latin typeface="Times New Roman" pitchFamily="18" charset="0"/>
              <a:cs typeface="Times New Roman" pitchFamily="18" charset="0"/>
            </a:endParaRPr>
          </a:p>
          <a:p>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hs</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chọn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hoặc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tốt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hỏi</a:t>
            </a:r>
            <a:r>
              <a:rPr lang="en-US" dirty="0" smtClean="0">
                <a:latin typeface="Times New Roman" pitchFamily="18" charset="0"/>
                <a:cs typeface="Times New Roman" pitchFamily="18" charset="0"/>
              </a:rPr>
              <a:t> hay </a:t>
            </a:r>
            <a:r>
              <a:rPr lang="en-US" dirty="0" err="1" smtClean="0">
                <a:latin typeface="Times New Roman" pitchFamily="18" charset="0"/>
                <a:cs typeface="Times New Roman" pitchFamily="18" charset="0"/>
              </a:rPr>
              <a:t>vấn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hỏi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yêu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cầu</a:t>
            </a:r>
            <a:endParaRPr lang="ru-RU" dirty="0" smtClean="0">
              <a:latin typeface="Times New Roman" pitchFamily="18" charset="0"/>
              <a:cs typeface="Times New Roman" pitchFamily="18" charset="0"/>
            </a:endParaRPr>
          </a:p>
          <a:p>
            <a:pPr>
              <a:buNone/>
            </a:pPr>
            <a:endParaRPr lang="ru-RU"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842994" y="1600201"/>
            <a:ext cx="8229600" cy="3686188"/>
          </a:xfrm>
        </p:spPr>
        <p:txBody>
          <a:bodyPr/>
          <a:lstStyle/>
          <a:p>
            <a:pPr>
              <a:buNone/>
            </a:pPr>
            <a:r>
              <a:rPr lang="en-US" dirty="0" err="1" smtClean="0">
                <a:latin typeface="Times New Roman" pitchFamily="18" charset="0"/>
                <a:cs typeface="Times New Roman" pitchFamily="18" charset="0"/>
              </a:rPr>
              <a:t>Khi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chọn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nhiễu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giải</a:t>
            </a:r>
            <a:endParaRPr lang="en-US" dirty="0" smtClean="0">
              <a:latin typeface="Times New Roman" pitchFamily="18" charset="0"/>
              <a:cs typeface="Times New Roman" pitchFamily="18" charset="0"/>
            </a:endParaRPr>
          </a:p>
          <a:p>
            <a:pPr>
              <a:buNone/>
            </a:pPr>
            <a:r>
              <a:rPr lang="en-US" dirty="0" err="1" smtClean="0">
                <a:latin typeface="Times New Roman" pitchFamily="18" charset="0"/>
                <a:cs typeface="Times New Roman" pitchFamily="18" charset="0"/>
              </a:rPr>
              <a:t>thích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sao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nhiễu</a:t>
            </a:r>
            <a:r>
              <a:rPr lang="en-US"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Picture 2" descr="C:\Users\sonyvaio\Desktop\a.bmp"/>
          <p:cNvPicPr>
            <a:picLocks noGrp="1" noChangeAspect="1" noChangeArrowheads="1"/>
          </p:cNvPicPr>
          <p:nvPr>
            <p:ph idx="1"/>
          </p:nvPr>
        </p:nvPicPr>
        <p:blipFill>
          <a:blip r:embed="rId2"/>
          <a:srcRect/>
          <a:stretch>
            <a:fillRect/>
          </a:stretch>
        </p:blipFill>
        <p:spPr>
          <a:xfrm>
            <a:off x="457200" y="1000108"/>
            <a:ext cx="8382000" cy="5095892"/>
          </a:xfr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2819400"/>
          </a:xfrm>
        </p:spPr>
        <p:txBody>
          <a:bodyPr/>
          <a:lstStyle/>
          <a:p>
            <a:pPr algn="l">
              <a:defRPr/>
            </a:pPr>
            <a:r>
              <a:rPr lang="it-IT" sz="2400" b="1" dirty="0" smtClean="0"/>
              <a:t>Chú ý 1: </a:t>
            </a:r>
            <a:r>
              <a:rPr lang="it-IT" sz="2400" b="1" i="1" dirty="0" smtClean="0"/>
              <a:t> </a:t>
            </a:r>
            <a:r>
              <a:rPr lang="it-IT" sz="2400" b="1" i="1" dirty="0" smtClean="0">
                <a:latin typeface="Times New Roman" pitchFamily="18" charset="0"/>
                <a:cs typeface="Times New Roman" pitchFamily="18" charset="0"/>
              </a:rPr>
              <a:t>Tất cả các phương án nhiễu phải hợp lý. Sử dụng kiến thức về các lỗi thông thường mà học sinh hay mắc phải để viết phương án nhiễu.</a:t>
            </a:r>
            <a:r>
              <a:rPr lang="it-IT" sz="2400" b="1" dirty="0" smtClean="0">
                <a:latin typeface="Times New Roman" pitchFamily="18" charset="0"/>
                <a:cs typeface="Times New Roman" pitchFamily="18" charset="0"/>
              </a:rPr>
              <a:t> </a:t>
            </a:r>
            <a:br>
              <a:rPr lang="it-IT" sz="2400" b="1" dirty="0" smtClean="0">
                <a:latin typeface="Times New Roman" pitchFamily="18" charset="0"/>
                <a:cs typeface="Times New Roman" pitchFamily="18" charset="0"/>
              </a:rPr>
            </a:br>
            <a:r>
              <a:rPr lang="en-US" sz="2400" b="1" dirty="0" smtClean="0">
                <a:latin typeface="Times New Roman" pitchFamily="18" charset="0"/>
                <a:cs typeface="Times New Roman" pitchFamily="18" charset="0"/>
              </a:rPr>
              <a:t/>
            </a:r>
            <a:br>
              <a:rPr lang="en-US" sz="2400" b="1" dirty="0" smtClean="0">
                <a:latin typeface="Times New Roman" pitchFamily="18" charset="0"/>
                <a:cs typeface="Times New Roman" pitchFamily="18" charset="0"/>
              </a:rPr>
            </a:br>
            <a:r>
              <a:rPr lang="it-IT" sz="2400" b="1" dirty="0" smtClean="0">
                <a:latin typeface="Times New Roman" pitchFamily="18" charset="0"/>
                <a:cs typeface="Times New Roman" pitchFamily="18" charset="0"/>
              </a:rPr>
              <a:t>+ Sai lầm trong tính toán</a:t>
            </a:r>
            <a:r>
              <a:rPr lang="it-IT" sz="2400" b="1" dirty="0" smtClean="0"/>
              <a:t> </a:t>
            </a:r>
            <a:r>
              <a:rPr lang="en-US" sz="2400" b="1" dirty="0" smtClean="0"/>
              <a:t/>
            </a:r>
            <a:br>
              <a:rPr lang="en-US" sz="2400" b="1" dirty="0" smtClean="0"/>
            </a:br>
            <a:endParaRPr lang="en-US" sz="2400" b="1" dirty="0" smtClean="0"/>
          </a:p>
        </p:txBody>
      </p:sp>
      <p:pic>
        <p:nvPicPr>
          <p:cNvPr id="1026" name="Picture 2"/>
          <p:cNvPicPr>
            <a:picLocks noGrp="1" noChangeAspect="1" noChangeArrowheads="1"/>
          </p:cNvPicPr>
          <p:nvPr>
            <p:ph idx="1"/>
          </p:nvPr>
        </p:nvPicPr>
        <p:blipFill>
          <a:blip r:embed="rId2"/>
          <a:srcRect/>
          <a:stretch>
            <a:fillRect/>
          </a:stretch>
        </p:blipFill>
        <p:spPr bwMode="auto">
          <a:xfrm>
            <a:off x="1257324" y="2971821"/>
            <a:ext cx="6743700" cy="34575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804" y="1000108"/>
            <a:ext cx="8229600" cy="1600200"/>
          </a:xfrm>
        </p:spPr>
        <p:txBody>
          <a:bodyPr>
            <a:normAutofit/>
          </a:bodyPr>
          <a:lstStyle/>
          <a:p>
            <a:pPr algn="l">
              <a:defRPr/>
            </a:pPr>
            <a:r>
              <a:rPr lang="it-IT" sz="2800" dirty="0" smtClean="0"/>
              <a:t>+</a:t>
            </a:r>
            <a:r>
              <a:rPr lang="it-IT" sz="2800" dirty="0" smtClean="0">
                <a:latin typeface="Times New Roman" pitchFamily="18" charset="0"/>
                <a:cs typeface="Times New Roman" pitchFamily="18" charset="0"/>
              </a:rPr>
              <a:t> Nhận thức sai một số khái niệm khoa học</a:t>
            </a:r>
            <a:br>
              <a:rPr lang="it-IT" sz="2800" dirty="0" smtClean="0">
                <a:latin typeface="Times New Roman" pitchFamily="18" charset="0"/>
                <a:cs typeface="Times New Roman" pitchFamily="18" charset="0"/>
              </a:rPr>
            </a:br>
            <a:r>
              <a:rPr lang="it-IT"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endParaRPr lang="en-US" sz="2800" dirty="0" smtClean="0">
              <a:latin typeface="Times New Roman" pitchFamily="18" charset="0"/>
              <a:cs typeface="Times New Roman" pitchFamily="18" charset="0"/>
            </a:endParaRPr>
          </a:p>
        </p:txBody>
      </p:sp>
      <p:pic>
        <p:nvPicPr>
          <p:cNvPr id="28675" name="Picture 2" descr="C:\Users\sonyvaio\Desktop\a.bmp"/>
          <p:cNvPicPr>
            <a:picLocks noGrp="1" noChangeAspect="1" noChangeArrowheads="1"/>
          </p:cNvPicPr>
          <p:nvPr>
            <p:ph idx="1"/>
          </p:nvPr>
        </p:nvPicPr>
        <p:blipFill>
          <a:blip r:embed="rId2"/>
          <a:stretch>
            <a:fillRect/>
          </a:stretch>
        </p:blipFill>
        <p:spPr>
          <a:xfrm>
            <a:off x="536926" y="2214554"/>
            <a:ext cx="8392792" cy="3301131"/>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defRPr/>
            </a:pPr>
            <a:r>
              <a:rPr lang="en-AU" b="1" dirty="0" smtClean="0"/>
              <a:t>1.</a:t>
            </a:r>
            <a:r>
              <a:rPr lang="en-AU" b="1" dirty="0" smtClean="0">
                <a:latin typeface="Times New Roman" pitchFamily="18" charset="0"/>
                <a:cs typeface="Times New Roman" pitchFamily="18" charset="0"/>
              </a:rPr>
              <a:t> </a:t>
            </a:r>
            <a:r>
              <a:rPr lang="en-AU" b="1" dirty="0" err="1" smtClean="0">
                <a:latin typeface="Times New Roman" pitchFamily="18" charset="0"/>
                <a:cs typeface="Times New Roman" pitchFamily="18" charset="0"/>
              </a:rPr>
              <a:t>Câu</a:t>
            </a:r>
            <a:r>
              <a:rPr lang="en-AU" b="1" dirty="0" smtClean="0">
                <a:latin typeface="Times New Roman" pitchFamily="18" charset="0"/>
                <a:cs typeface="Times New Roman" pitchFamily="18" charset="0"/>
              </a:rPr>
              <a:t> </a:t>
            </a:r>
            <a:r>
              <a:rPr lang="en-AU" b="1" dirty="0" err="1" smtClean="0">
                <a:latin typeface="Times New Roman" pitchFamily="18" charset="0"/>
                <a:cs typeface="Times New Roman" pitchFamily="18" charset="0"/>
              </a:rPr>
              <a:t>hỏi</a:t>
            </a:r>
            <a:r>
              <a:rPr lang="en-AU" b="1" dirty="0" smtClean="0">
                <a:latin typeface="Times New Roman" pitchFamily="18" charset="0"/>
                <a:cs typeface="Times New Roman" pitchFamily="18" charset="0"/>
              </a:rPr>
              <a:t> </a:t>
            </a:r>
            <a:r>
              <a:rPr lang="en-AU" b="1" dirty="0" err="1" smtClean="0">
                <a:latin typeface="Times New Roman" pitchFamily="18" charset="0"/>
                <a:cs typeface="Times New Roman" pitchFamily="18" charset="0"/>
              </a:rPr>
              <a:t>dạng</a:t>
            </a:r>
            <a:r>
              <a:rPr lang="en-AU" b="1" dirty="0" smtClean="0">
                <a:latin typeface="Times New Roman" pitchFamily="18" charset="0"/>
                <a:cs typeface="Times New Roman" pitchFamily="18" charset="0"/>
              </a:rPr>
              <a:t> </a:t>
            </a:r>
            <a:r>
              <a:rPr lang="en-AU" b="1" dirty="0" err="1" smtClean="0">
                <a:latin typeface="Times New Roman" pitchFamily="18" charset="0"/>
                <a:cs typeface="Times New Roman" pitchFamily="18" charset="0"/>
              </a:rPr>
              <a:t>Đúng</a:t>
            </a:r>
            <a:r>
              <a:rPr lang="en-AU" b="1" dirty="0" smtClean="0">
                <a:latin typeface="Times New Roman" pitchFamily="18" charset="0"/>
                <a:cs typeface="Times New Roman" pitchFamily="18" charset="0"/>
              </a:rPr>
              <a:t> - </a:t>
            </a:r>
            <a:r>
              <a:rPr lang="en-AU" b="1" dirty="0" err="1" smtClean="0">
                <a:latin typeface="Times New Roman" pitchFamily="18" charset="0"/>
                <a:cs typeface="Times New Roman" pitchFamily="18" charset="0"/>
              </a:rPr>
              <a:t>Sai</a:t>
            </a:r>
            <a:r>
              <a:rPr lang="en-AU" dirty="0" smtClean="0"/>
              <a:t> </a:t>
            </a:r>
            <a:endParaRPr lang="en-US" dirty="0" smtClean="0"/>
          </a:p>
        </p:txBody>
      </p:sp>
      <p:sp>
        <p:nvSpPr>
          <p:cNvPr id="4099" name="Rectangle 3"/>
          <p:cNvSpPr>
            <a:spLocks noGrp="1" noChangeArrowheads="1"/>
          </p:cNvSpPr>
          <p:nvPr>
            <p:ph idx="1"/>
          </p:nvPr>
        </p:nvSpPr>
        <p:spPr/>
        <p:txBody>
          <a:bodyPr/>
          <a:lstStyle/>
          <a:p>
            <a:pPr algn="just" eaLnBrk="1" hangingPunct="1">
              <a:buNone/>
            </a:pPr>
            <a:r>
              <a:rPr lang="en-AU" dirty="0" err="1" smtClean="0">
                <a:latin typeface="Times New Roman" pitchFamily="18" charset="0"/>
                <a:cs typeface="Times New Roman" pitchFamily="18" charset="0"/>
              </a:rPr>
              <a:t>Câu</a:t>
            </a:r>
            <a:r>
              <a:rPr lang="en-AU" dirty="0" smtClean="0">
                <a:latin typeface="Times New Roman" pitchFamily="18" charset="0"/>
                <a:cs typeface="Times New Roman" pitchFamily="18" charset="0"/>
              </a:rPr>
              <a:t> </a:t>
            </a:r>
            <a:r>
              <a:rPr lang="en-AU" dirty="0" err="1" smtClean="0">
                <a:latin typeface="Times New Roman" pitchFamily="18" charset="0"/>
                <a:cs typeface="Times New Roman" pitchFamily="18" charset="0"/>
              </a:rPr>
              <a:t>hỏi</a:t>
            </a:r>
            <a:r>
              <a:rPr lang="en-AU" dirty="0" smtClean="0">
                <a:latin typeface="Times New Roman" pitchFamily="18" charset="0"/>
                <a:cs typeface="Times New Roman" pitchFamily="18" charset="0"/>
              </a:rPr>
              <a:t> </a:t>
            </a:r>
            <a:r>
              <a:rPr lang="en-AU" dirty="0" err="1" smtClean="0">
                <a:latin typeface="Times New Roman" pitchFamily="18" charset="0"/>
                <a:cs typeface="Times New Roman" pitchFamily="18" charset="0"/>
              </a:rPr>
              <a:t>dạng</a:t>
            </a:r>
            <a:r>
              <a:rPr lang="en-AU" dirty="0" smtClean="0">
                <a:latin typeface="Times New Roman" pitchFamily="18" charset="0"/>
                <a:cs typeface="Times New Roman" pitchFamily="18" charset="0"/>
              </a:rPr>
              <a:t> </a:t>
            </a:r>
            <a:r>
              <a:rPr lang="en-AU" dirty="0" err="1" smtClean="0">
                <a:latin typeface="Times New Roman" pitchFamily="18" charset="0"/>
                <a:cs typeface="Times New Roman" pitchFamily="18" charset="0"/>
              </a:rPr>
              <a:t>Đúng</a:t>
            </a:r>
            <a:r>
              <a:rPr lang="en-AU" dirty="0" smtClean="0">
                <a:latin typeface="Times New Roman" pitchFamily="18" charset="0"/>
                <a:cs typeface="Times New Roman" pitchFamily="18" charset="0"/>
              </a:rPr>
              <a:t> – </a:t>
            </a:r>
            <a:r>
              <a:rPr lang="en-AU" dirty="0" err="1" smtClean="0">
                <a:latin typeface="Times New Roman" pitchFamily="18" charset="0"/>
                <a:cs typeface="Times New Roman" pitchFamily="18" charset="0"/>
              </a:rPr>
              <a:t>Sai</a:t>
            </a:r>
            <a:r>
              <a:rPr lang="en-AU" dirty="0" smtClean="0">
                <a:latin typeface="Times New Roman" pitchFamily="18" charset="0"/>
                <a:cs typeface="Times New Roman" pitchFamily="18" charset="0"/>
              </a:rPr>
              <a:t> </a:t>
            </a:r>
            <a:r>
              <a:rPr lang="en-AU" dirty="0" err="1" smtClean="0">
                <a:latin typeface="Times New Roman" pitchFamily="18" charset="0"/>
                <a:cs typeface="Times New Roman" pitchFamily="18" charset="0"/>
              </a:rPr>
              <a:t>là</a:t>
            </a:r>
            <a:r>
              <a:rPr lang="en-AU" dirty="0" smtClean="0">
                <a:latin typeface="Times New Roman" pitchFamily="18" charset="0"/>
                <a:cs typeface="Times New Roman" pitchFamily="18" charset="0"/>
              </a:rPr>
              <a:t> </a:t>
            </a:r>
            <a:r>
              <a:rPr lang="en-AU" dirty="0" err="1" smtClean="0">
                <a:latin typeface="Times New Roman" pitchFamily="18" charset="0"/>
                <a:cs typeface="Times New Roman" pitchFamily="18" charset="0"/>
              </a:rPr>
              <a:t>loại</a:t>
            </a:r>
            <a:r>
              <a:rPr lang="en-AU" dirty="0" smtClean="0">
                <a:latin typeface="Times New Roman" pitchFamily="18" charset="0"/>
                <a:cs typeface="Times New Roman" pitchFamily="18" charset="0"/>
              </a:rPr>
              <a:t> c</a:t>
            </a:r>
            <a:r>
              <a:rPr lang="en-US" dirty="0" smtClean="0">
                <a:latin typeface="Times New Roman" pitchFamily="18" charset="0"/>
                <a:cs typeface="Times New Roman" pitchFamily="18" charset="0"/>
              </a:rPr>
              <a:t>â</a:t>
            </a:r>
            <a:r>
              <a:rPr lang="en-AU" dirty="0" smtClean="0">
                <a:latin typeface="Times New Roman" pitchFamily="18" charset="0"/>
                <a:cs typeface="Times New Roman" pitchFamily="18" charset="0"/>
              </a:rPr>
              <a:t>u </a:t>
            </a:r>
            <a:r>
              <a:rPr lang="en-AU" dirty="0" err="1" smtClean="0">
                <a:latin typeface="Times New Roman" pitchFamily="18" charset="0"/>
                <a:cs typeface="Times New Roman" pitchFamily="18" charset="0"/>
              </a:rPr>
              <a:t>hỏi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đò</a:t>
            </a:r>
            <a:r>
              <a:rPr lang="en-AU" dirty="0" err="1" smtClean="0">
                <a:latin typeface="Times New Roman" pitchFamily="18" charset="0"/>
                <a:cs typeface="Times New Roman" pitchFamily="18" charset="0"/>
              </a:rPr>
              <a:t>i</a:t>
            </a:r>
            <a:r>
              <a:rPr lang="en-AU" dirty="0" smtClean="0">
                <a:latin typeface="Times New Roman" pitchFamily="18" charset="0"/>
                <a:cs typeface="Times New Roman" pitchFamily="18" charset="0"/>
              </a:rPr>
              <a:t> </a:t>
            </a:r>
            <a:r>
              <a:rPr lang="en-AU" dirty="0" err="1" smtClean="0">
                <a:latin typeface="Times New Roman" pitchFamily="18" charset="0"/>
                <a:cs typeface="Times New Roman" pitchFamily="18" charset="0"/>
              </a:rPr>
              <a:t>hỏi</a:t>
            </a:r>
            <a:endParaRPr lang="en-AU" dirty="0">
              <a:latin typeface="Times New Roman" pitchFamily="18" charset="0"/>
              <a:cs typeface="Times New Roman" pitchFamily="18" charset="0"/>
            </a:endParaRPr>
          </a:p>
          <a:p>
            <a:pPr algn="just" eaLnBrk="1" hangingPunct="1">
              <a:buNone/>
            </a:pPr>
            <a:r>
              <a:rPr lang="en-AU" dirty="0" err="1" smtClean="0">
                <a:latin typeface="Times New Roman" pitchFamily="18" charset="0"/>
                <a:cs typeface="Times New Roman" pitchFamily="18" charset="0"/>
              </a:rPr>
              <a:t>học</a:t>
            </a:r>
            <a:r>
              <a:rPr lang="en-AU" dirty="0" smtClean="0">
                <a:latin typeface="Times New Roman" pitchFamily="18" charset="0"/>
                <a:cs typeface="Times New Roman" pitchFamily="18" charset="0"/>
              </a:rPr>
              <a:t> sinh </a:t>
            </a:r>
            <a:r>
              <a:rPr lang="en-AU" dirty="0" err="1" smtClean="0">
                <a:latin typeface="Times New Roman" pitchFamily="18" charset="0"/>
                <a:cs typeface="Times New Roman" pitchFamily="18" charset="0"/>
              </a:rPr>
              <a:t>phải</a:t>
            </a:r>
            <a:r>
              <a:rPr lang="en-AU" dirty="0" smtClean="0">
                <a:latin typeface="Times New Roman" pitchFamily="18" charset="0"/>
                <a:cs typeface="Times New Roman" pitchFamily="18" charset="0"/>
              </a:rPr>
              <a:t> </a:t>
            </a:r>
            <a:r>
              <a:rPr lang="en-AU" dirty="0" err="1" smtClean="0">
                <a:latin typeface="Times New Roman" pitchFamily="18" charset="0"/>
                <a:cs typeface="Times New Roman" pitchFamily="18" charset="0"/>
              </a:rPr>
              <a:t>lựa</a:t>
            </a:r>
            <a:r>
              <a:rPr lang="en-AU" dirty="0" smtClean="0">
                <a:latin typeface="Times New Roman" pitchFamily="18" charset="0"/>
                <a:cs typeface="Times New Roman" pitchFamily="18" charset="0"/>
              </a:rPr>
              <a:t> </a:t>
            </a:r>
            <a:r>
              <a:rPr lang="en-AU" dirty="0" err="1" smtClean="0">
                <a:latin typeface="Times New Roman" pitchFamily="18" charset="0"/>
                <a:cs typeface="Times New Roman" pitchFamily="18" charset="0"/>
              </a:rPr>
              <a:t>chọn</a:t>
            </a:r>
            <a:r>
              <a:rPr lang="en-US" dirty="0" smtClean="0">
                <a:latin typeface="Times New Roman" pitchFamily="18" charset="0"/>
                <a:cs typeface="Times New Roman" pitchFamily="18" charset="0"/>
              </a:rPr>
              <a:t> 1 </a:t>
            </a:r>
            <a:r>
              <a:rPr lang="en-AU"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2 </a:t>
            </a:r>
            <a:r>
              <a:rPr lang="en-AU" dirty="0" smtClean="0">
                <a:latin typeface="Times New Roman" pitchFamily="18" charset="0"/>
                <a:cs typeface="Times New Roman" pitchFamily="18" charset="0"/>
              </a:rPr>
              <a:t>ph</a:t>
            </a:r>
            <a:r>
              <a:rPr lang="en-US" dirty="0" err="1" smtClean="0">
                <a:latin typeface="Times New Roman" pitchFamily="18" charset="0"/>
                <a:cs typeface="Times New Roman" pitchFamily="18" charset="0"/>
              </a:rPr>
              <a:t>ươ</a:t>
            </a:r>
            <a:r>
              <a:rPr lang="en-AU" dirty="0" err="1" smtClean="0">
                <a:latin typeface="Times New Roman" pitchFamily="18" charset="0"/>
                <a:cs typeface="Times New Roman" pitchFamily="18" charset="0"/>
              </a:rPr>
              <a:t>ng</a:t>
            </a:r>
            <a:r>
              <a:rPr lang="en-US" dirty="0" smtClean="0">
                <a:latin typeface="Times New Roman" pitchFamily="18" charset="0"/>
                <a:cs typeface="Times New Roman" pitchFamily="18" charset="0"/>
              </a:rPr>
              <a:t> á</a:t>
            </a:r>
            <a:r>
              <a:rPr lang="en-AU" dirty="0" smtClean="0">
                <a:latin typeface="Times New Roman" pitchFamily="18" charset="0"/>
                <a:cs typeface="Times New Roman" pitchFamily="18" charset="0"/>
              </a:rPr>
              <a:t>n </a:t>
            </a:r>
            <a:r>
              <a:rPr lang="en-AU" dirty="0" err="1" smtClean="0">
                <a:latin typeface="Times New Roman" pitchFamily="18" charset="0"/>
                <a:cs typeface="Times New Roman" pitchFamily="18" charset="0"/>
              </a:rPr>
              <a:t>trả</a:t>
            </a:r>
            <a:endParaRPr lang="en-AU" dirty="0">
              <a:latin typeface="Times New Roman" pitchFamily="18" charset="0"/>
              <a:cs typeface="Times New Roman" pitchFamily="18" charset="0"/>
            </a:endParaRPr>
          </a:p>
          <a:p>
            <a:pPr algn="just" eaLnBrk="1" hangingPunct="1">
              <a:buNone/>
            </a:pPr>
            <a:r>
              <a:rPr lang="en-AU" dirty="0" err="1" smtClean="0">
                <a:latin typeface="Times New Roman" pitchFamily="18" charset="0"/>
                <a:cs typeface="Times New Roman" pitchFamily="18" charset="0"/>
              </a:rPr>
              <a:t>lời</a:t>
            </a:r>
            <a:r>
              <a:rPr lang="en-AU" dirty="0" smtClean="0">
                <a:latin typeface="Times New Roman" pitchFamily="18" charset="0"/>
                <a:cs typeface="Times New Roman" pitchFamily="18" charset="0"/>
              </a:rPr>
              <a:t> l</a:t>
            </a:r>
            <a:r>
              <a:rPr lang="en-US" dirty="0" smtClean="0">
                <a:latin typeface="Times New Roman" pitchFamily="18" charset="0"/>
                <a:cs typeface="Times New Roman" pitchFamily="18" charset="0"/>
              </a:rPr>
              <a:t>à </a:t>
            </a:r>
            <a:r>
              <a:rPr lang="en-US" dirty="0" err="1" smtClean="0">
                <a:latin typeface="Times New Roman" pitchFamily="18" charset="0"/>
                <a:cs typeface="Times New Roman" pitchFamily="18" charset="0"/>
              </a:rPr>
              <a:t>đú</a:t>
            </a:r>
            <a:r>
              <a:rPr lang="en-AU" dirty="0" err="1" smtClean="0">
                <a:latin typeface="Times New Roman" pitchFamily="18" charset="0"/>
                <a:cs typeface="Times New Roman" pitchFamily="18" charset="0"/>
              </a:rPr>
              <a:t>ng</a:t>
            </a:r>
            <a:r>
              <a:rPr lang="en-AU" dirty="0" smtClean="0">
                <a:latin typeface="Times New Roman" pitchFamily="18" charset="0"/>
                <a:cs typeface="Times New Roman" pitchFamily="18" charset="0"/>
              </a:rPr>
              <a:t> </a:t>
            </a:r>
            <a:r>
              <a:rPr lang="en-AU" dirty="0" err="1" smtClean="0">
                <a:latin typeface="Times New Roman" pitchFamily="18" charset="0"/>
                <a:cs typeface="Times New Roman" pitchFamily="18" charset="0"/>
              </a:rPr>
              <a:t>hoặc</a:t>
            </a:r>
            <a:r>
              <a:rPr lang="en-AU" dirty="0" smtClean="0">
                <a:latin typeface="Times New Roman" pitchFamily="18" charset="0"/>
                <a:cs typeface="Times New Roman" pitchFamily="18" charset="0"/>
              </a:rPr>
              <a:t> </a:t>
            </a:r>
            <a:r>
              <a:rPr lang="en-AU" dirty="0" err="1" smtClean="0">
                <a:latin typeface="Times New Roman" pitchFamily="18" charset="0"/>
                <a:cs typeface="Times New Roman" pitchFamily="18" charset="0"/>
              </a:rPr>
              <a:t>kh</a:t>
            </a:r>
            <a:r>
              <a:rPr lang="en-US" dirty="0" smtClean="0">
                <a:latin typeface="Times New Roman" pitchFamily="18" charset="0"/>
                <a:cs typeface="Times New Roman" pitchFamily="18" charset="0"/>
              </a:rPr>
              <a:t>ô</a:t>
            </a:r>
            <a:r>
              <a:rPr lang="en-AU" dirty="0" err="1" smtClean="0">
                <a:latin typeface="Times New Roman" pitchFamily="18" charset="0"/>
                <a:cs typeface="Times New Roman" pitchFamily="18" charset="0"/>
              </a:rPr>
              <a:t>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đú</a:t>
            </a:r>
            <a:r>
              <a:rPr lang="en-AU" dirty="0" err="1" smtClean="0">
                <a:latin typeface="Times New Roman" pitchFamily="18" charset="0"/>
                <a:cs typeface="Times New Roman" pitchFamily="18" charset="0"/>
              </a:rPr>
              <a:t>ng</a:t>
            </a:r>
            <a:r>
              <a:rPr lang="en-US" dirty="0" smtClean="0">
                <a:latin typeface="Times New Roman" pitchFamily="18" charset="0"/>
                <a:cs typeface="Times New Roman" pitchFamily="18" charset="0"/>
              </a:rPr>
              <a:t>; </a:t>
            </a:r>
            <a:r>
              <a:rPr lang="en-AU" dirty="0" smtClean="0">
                <a:latin typeface="Times New Roman" pitchFamily="18" charset="0"/>
                <a:cs typeface="Times New Roman" pitchFamily="18" charset="0"/>
              </a:rPr>
              <a:t>c</a:t>
            </a:r>
            <a:r>
              <a:rPr lang="en-US" dirty="0" smtClean="0">
                <a:latin typeface="Times New Roman" pitchFamily="18" charset="0"/>
                <a:cs typeface="Times New Roman" pitchFamily="18" charset="0"/>
              </a:rPr>
              <a:t>ó </a:t>
            </a:r>
            <a:r>
              <a:rPr lang="en-AU" dirty="0" err="1" smtClean="0">
                <a:latin typeface="Times New Roman" pitchFamily="18" charset="0"/>
                <a:cs typeface="Times New Roman" pitchFamily="18" charset="0"/>
              </a:rPr>
              <a:t>hoặc</a:t>
            </a:r>
            <a:r>
              <a:rPr lang="en-AU" dirty="0" smtClean="0">
                <a:latin typeface="Times New Roman" pitchFamily="18" charset="0"/>
                <a:cs typeface="Times New Roman" pitchFamily="18" charset="0"/>
              </a:rPr>
              <a:t> </a:t>
            </a:r>
            <a:r>
              <a:rPr lang="en-AU" dirty="0" err="1" smtClean="0">
                <a:latin typeface="Times New Roman" pitchFamily="18" charset="0"/>
                <a:cs typeface="Times New Roman" pitchFamily="18" charset="0"/>
              </a:rPr>
              <a:t>kh</a:t>
            </a:r>
            <a:r>
              <a:rPr lang="en-US" dirty="0" smtClean="0">
                <a:latin typeface="Times New Roman" pitchFamily="18" charset="0"/>
                <a:cs typeface="Times New Roman" pitchFamily="18" charset="0"/>
              </a:rPr>
              <a:t>ô</a:t>
            </a:r>
            <a:r>
              <a:rPr lang="en-AU" dirty="0" err="1" smtClean="0">
                <a:latin typeface="Times New Roman" pitchFamily="18" charset="0"/>
                <a:cs typeface="Times New Roman" pitchFamily="18" charset="0"/>
              </a:rPr>
              <a:t>ng</a:t>
            </a:r>
            <a:r>
              <a:rPr lang="en-AU" dirty="0" smtClean="0">
                <a:latin typeface="Times New Roman" pitchFamily="18" charset="0"/>
                <a:cs typeface="Times New Roman" pitchFamily="18" charset="0"/>
              </a:rPr>
              <a:t> c</a:t>
            </a:r>
            <a:r>
              <a:rPr lang="en-US" dirty="0" smtClean="0">
                <a:latin typeface="Times New Roman" pitchFamily="18" charset="0"/>
                <a:cs typeface="Times New Roman" pitchFamily="18" charset="0"/>
              </a:rPr>
              <a:t>ó,</a:t>
            </a:r>
          </a:p>
          <a:p>
            <a:pPr algn="just" eaLnBrk="1" hangingPunct="1">
              <a:buNone/>
            </a:pPr>
            <a:r>
              <a:rPr lang="en-US" dirty="0" smtClean="0">
                <a:latin typeface="Times New Roman" pitchFamily="18" charset="0"/>
                <a:cs typeface="Times New Roman" pitchFamily="18" charset="0"/>
              </a:rPr>
              <a:t>đ</a:t>
            </a:r>
            <a:r>
              <a:rPr lang="en-AU" dirty="0" err="1" smtClean="0">
                <a:latin typeface="Times New Roman" pitchFamily="18" charset="0"/>
                <a:cs typeface="Times New Roman" pitchFamily="18" charset="0"/>
              </a:rPr>
              <a:t>ồng</a:t>
            </a:r>
            <a:r>
              <a:rPr lang="en-US" dirty="0" smtClean="0">
                <a:latin typeface="Times New Roman" pitchFamily="18" charset="0"/>
                <a:cs typeface="Times New Roman" pitchFamily="18" charset="0"/>
              </a:rPr>
              <a:t> ý </a:t>
            </a:r>
            <a:r>
              <a:rPr lang="en-AU" dirty="0" smtClean="0">
                <a:latin typeface="Times New Roman" pitchFamily="18" charset="0"/>
                <a:cs typeface="Times New Roman" pitchFamily="18" charset="0"/>
              </a:rPr>
              <a:t>hay </a:t>
            </a:r>
            <a:r>
              <a:rPr lang="en-AU" dirty="0" err="1" smtClean="0">
                <a:latin typeface="Times New Roman" pitchFamily="18" charset="0"/>
                <a:cs typeface="Times New Roman" pitchFamily="18" charset="0"/>
              </a:rPr>
              <a:t>kh</a:t>
            </a:r>
            <a:r>
              <a:rPr lang="en-US" dirty="0" smtClean="0">
                <a:latin typeface="Times New Roman" pitchFamily="18" charset="0"/>
                <a:cs typeface="Times New Roman" pitchFamily="18" charset="0"/>
              </a:rPr>
              <a:t>ô</a:t>
            </a:r>
            <a:r>
              <a:rPr lang="en-AU" dirty="0" err="1" smtClean="0">
                <a:latin typeface="Times New Roman" pitchFamily="18" charset="0"/>
                <a:cs typeface="Times New Roman" pitchFamily="18" charset="0"/>
              </a:rPr>
              <a:t>ng</a:t>
            </a:r>
            <a:r>
              <a:rPr lang="en-US" dirty="0" smtClean="0">
                <a:latin typeface="Times New Roman" pitchFamily="18" charset="0"/>
                <a:cs typeface="Times New Roman" pitchFamily="18" charset="0"/>
              </a:rPr>
              <a:t> đ</a:t>
            </a:r>
            <a:r>
              <a:rPr lang="en-AU" dirty="0" err="1" smtClean="0">
                <a:latin typeface="Times New Roman" pitchFamily="18" charset="0"/>
                <a:cs typeface="Times New Roman" pitchFamily="18" charset="0"/>
              </a:rPr>
              <a:t>ồng</a:t>
            </a:r>
            <a:r>
              <a:rPr lang="en-US" dirty="0" smtClean="0">
                <a:latin typeface="Times New Roman" pitchFamily="18" charset="0"/>
                <a:cs typeface="Times New Roman" pitchFamily="18" charset="0"/>
              </a:rPr>
              <a:t> ý.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defRPr/>
            </a:pPr>
            <a:r>
              <a:rPr lang="nl-NL" sz="2800" b="1" i="1" dirty="0" smtClean="0"/>
              <a:t>Các tiêu chí  đánh giá câu hỏi có nhiều lựa chọn</a:t>
            </a:r>
            <a:endParaRPr lang="en-US" sz="2800" dirty="0" smtClean="0"/>
          </a:p>
        </p:txBody>
      </p:sp>
      <p:sp>
        <p:nvSpPr>
          <p:cNvPr id="29699" name="Content Placeholder 2"/>
          <p:cNvSpPr>
            <a:spLocks noGrp="1"/>
          </p:cNvSpPr>
          <p:nvPr>
            <p:ph idx="1"/>
          </p:nvPr>
        </p:nvSpPr>
        <p:spPr>
          <a:xfrm>
            <a:off x="457200" y="1295400"/>
            <a:ext cx="8229600" cy="4953000"/>
          </a:xfrm>
        </p:spPr>
        <p:txBody>
          <a:bodyPr/>
          <a:lstStyle/>
          <a:p>
            <a:pPr algn="just">
              <a:buNone/>
            </a:pPr>
            <a:r>
              <a:rPr lang="nl-NL" sz="2800" dirty="0" smtClean="0">
                <a:latin typeface="Times New Roman" pitchFamily="18" charset="0"/>
                <a:cs typeface="Times New Roman" pitchFamily="18" charset="0"/>
              </a:rPr>
              <a:t>1. Câu hỏi có đánh giá những nội dung quan trọng của mục tiêu chương trình giảng dạy hay không?</a:t>
            </a:r>
            <a:endParaRPr lang="en-US" sz="2800" dirty="0" smtClean="0">
              <a:latin typeface="Times New Roman" pitchFamily="18" charset="0"/>
              <a:cs typeface="Times New Roman" pitchFamily="18" charset="0"/>
            </a:endParaRPr>
          </a:p>
          <a:p>
            <a:pPr algn="just">
              <a:buNone/>
            </a:pPr>
            <a:r>
              <a:rPr lang="nl-NL" sz="2800" dirty="0" smtClean="0">
                <a:latin typeface="Times New Roman" pitchFamily="18" charset="0"/>
                <a:cs typeface="Times New Roman" pitchFamily="18" charset="0"/>
              </a:rPr>
              <a:t>2. Câu hỏi có phù hợp với các tiêu chí ra đề kiểm tra về mặt trình bày, trọng tâm cần nhấn mạnh và số điểm hay không?</a:t>
            </a:r>
            <a:endParaRPr lang="en-US" sz="2800" dirty="0" smtClean="0">
              <a:latin typeface="Times New Roman" pitchFamily="18" charset="0"/>
              <a:cs typeface="Times New Roman" pitchFamily="18" charset="0"/>
            </a:endParaRPr>
          </a:p>
          <a:p>
            <a:pPr algn="just">
              <a:buNone/>
            </a:pPr>
            <a:r>
              <a:rPr lang="nl-NL" sz="2800" dirty="0" smtClean="0">
                <a:latin typeface="Times New Roman" pitchFamily="18" charset="0"/>
                <a:cs typeface="Times New Roman" pitchFamily="18" charset="0"/>
              </a:rPr>
              <a:t>3. Câu dẫn có đặt ra câu hỏi trực tiếp hay một vấn đề cụ thể hay không?</a:t>
            </a:r>
            <a:endParaRPr lang="en-US" sz="2800" dirty="0" smtClean="0">
              <a:latin typeface="Times New Roman" pitchFamily="18" charset="0"/>
              <a:cs typeface="Times New Roman" pitchFamily="18" charset="0"/>
            </a:endParaRPr>
          </a:p>
          <a:p>
            <a:pPr algn="just">
              <a:buNone/>
            </a:pPr>
            <a:r>
              <a:rPr lang="nl-NL" sz="2800" dirty="0" smtClean="0">
                <a:latin typeface="Times New Roman" pitchFamily="18" charset="0"/>
                <a:cs typeface="Times New Roman" pitchFamily="18" charset="0"/>
              </a:rPr>
              <a:t>4. Cán bộ ra đề sử dụng ngôn ngữ và hình thức trình bày riêng để biên soạn câu hỏi hay chỉ đơn thuần trích dẫn những lời trong sách giáo khoa?</a:t>
            </a:r>
            <a:endParaRPr lang="en-US" sz="2800" dirty="0" smtClean="0">
              <a:latin typeface="Times New Roman" pitchFamily="18" charset="0"/>
              <a:cs typeface="Times New Roman" pitchFamily="18" charset="0"/>
            </a:endParaRPr>
          </a:p>
          <a:p>
            <a:pPr algn="just"/>
            <a:endParaRPr lang="en-US" sz="2800"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pPr algn="l">
              <a:defRPr/>
            </a:pPr>
            <a:r>
              <a:rPr lang="nl-NL" sz="3200" b="1" i="1" smtClean="0"/>
              <a:t>Các tiêu chí xem xét chất lượng của câu hỏi có nhiều lựa chọn</a:t>
            </a:r>
            <a:endParaRPr lang="en-US" sz="3200" smtClean="0"/>
          </a:p>
        </p:txBody>
      </p:sp>
      <p:sp>
        <p:nvSpPr>
          <p:cNvPr id="30722" name="Content Placeholder 2"/>
          <p:cNvSpPr>
            <a:spLocks noGrp="1"/>
          </p:cNvSpPr>
          <p:nvPr>
            <p:ph idx="1"/>
          </p:nvPr>
        </p:nvSpPr>
        <p:spPr>
          <a:xfrm>
            <a:off x="457200" y="1371600"/>
            <a:ext cx="8229600" cy="4648200"/>
          </a:xfrm>
        </p:spPr>
        <p:txBody>
          <a:bodyPr/>
          <a:lstStyle/>
          <a:p>
            <a:pPr algn="just">
              <a:buNone/>
            </a:pPr>
            <a:r>
              <a:rPr lang="nl-NL" dirty="0" smtClean="0"/>
              <a:t>5.</a:t>
            </a:r>
            <a:r>
              <a:rPr lang="nl-NL" dirty="0" smtClean="0">
                <a:latin typeface="Times New Roman" pitchFamily="18" charset="0"/>
                <a:cs typeface="Times New Roman" pitchFamily="18" charset="0"/>
              </a:rPr>
              <a:t> Từ ngữ và cấu trúc của câu hỏi có rõ ràng và dễ hiểu đối với mọi học sinh hay không?</a:t>
            </a:r>
            <a:endParaRPr lang="en-US" dirty="0" smtClean="0">
              <a:latin typeface="Times New Roman" pitchFamily="18" charset="0"/>
              <a:cs typeface="Times New Roman" pitchFamily="18" charset="0"/>
            </a:endParaRPr>
          </a:p>
          <a:p>
            <a:pPr algn="just">
              <a:buNone/>
            </a:pPr>
            <a:r>
              <a:rPr lang="nl-NL" dirty="0" smtClean="0">
                <a:latin typeface="Times New Roman" pitchFamily="18" charset="0"/>
                <a:cs typeface="Times New Roman" pitchFamily="18" charset="0"/>
              </a:rPr>
              <a:t>6. Mỗi phương án nhiễu có hợp lý đối với những học sinh không có kiến thức hay không?</a:t>
            </a:r>
            <a:endParaRPr lang="en-US" dirty="0" smtClean="0">
              <a:latin typeface="Times New Roman" pitchFamily="18" charset="0"/>
              <a:cs typeface="Times New Roman" pitchFamily="18" charset="0"/>
            </a:endParaRPr>
          </a:p>
          <a:p>
            <a:pPr algn="just">
              <a:buNone/>
            </a:pPr>
            <a:r>
              <a:rPr lang="nl-NL" dirty="0" smtClean="0">
                <a:latin typeface="Times New Roman" pitchFamily="18" charset="0"/>
                <a:cs typeface="Times New Roman" pitchFamily="18" charset="0"/>
              </a:rPr>
              <a:t>7. Mỗi phương án sai có được xây dựng dựa trên các lỗi thông thường hay nhận thức sai lệch của học sinh hay không?</a:t>
            </a:r>
            <a:endParaRPr lang="en-US" dirty="0" smtClean="0">
              <a:latin typeface="Times New Roman" pitchFamily="18" charset="0"/>
              <a:cs typeface="Times New Roman" pitchFamily="18" charset="0"/>
            </a:endParaRPr>
          </a:p>
          <a:p>
            <a:pPr algn="just"/>
            <a:endParaRPr lang="en-US"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1556" y="595298"/>
            <a:ext cx="8229600" cy="762000"/>
          </a:xfrm>
        </p:spPr>
        <p:txBody>
          <a:bodyPr>
            <a:normAutofit fontScale="90000"/>
          </a:bodyPr>
          <a:lstStyle/>
          <a:p>
            <a:pPr algn="l">
              <a:defRPr/>
            </a:pPr>
            <a:r>
              <a:rPr lang="nl-NL" sz="2800" b="1" i="1" dirty="0" smtClean="0">
                <a:latin typeface="Times New Roman" pitchFamily="18" charset="0"/>
                <a:cs typeface="Times New Roman" pitchFamily="18" charset="0"/>
              </a:rPr>
              <a:t>Các tiêu chí xem xét chất lượng của câu hỏi có nhiều lựa chọn</a:t>
            </a:r>
            <a:endParaRPr lang="en-US" sz="2800" dirty="0" smtClean="0">
              <a:latin typeface="Times New Roman" pitchFamily="18" charset="0"/>
              <a:cs typeface="Times New Roman" pitchFamily="18" charset="0"/>
            </a:endParaRPr>
          </a:p>
        </p:txBody>
      </p:sp>
      <p:sp>
        <p:nvSpPr>
          <p:cNvPr id="31747" name="Content Placeholder 2"/>
          <p:cNvSpPr>
            <a:spLocks noGrp="1"/>
          </p:cNvSpPr>
          <p:nvPr>
            <p:ph idx="1"/>
          </p:nvPr>
        </p:nvSpPr>
        <p:spPr>
          <a:xfrm>
            <a:off x="285720" y="1643050"/>
            <a:ext cx="8686800" cy="4500578"/>
          </a:xfrm>
        </p:spPr>
        <p:txBody>
          <a:bodyPr>
            <a:normAutofit lnSpcReduction="10000"/>
          </a:bodyPr>
          <a:lstStyle/>
          <a:p>
            <a:pPr algn="just">
              <a:buNone/>
            </a:pPr>
            <a:r>
              <a:rPr lang="nl-NL" sz="2800" dirty="0" smtClean="0">
                <a:latin typeface="Times New Roman" pitchFamily="18" charset="0"/>
                <a:cs typeface="Times New Roman" pitchFamily="18" charset="0"/>
              </a:rPr>
              <a:t>8. Đáp án đúng của câu hỏi này có độc lập với đáp án đúng của các câu hỏi khác trong bài kiểm tra hay không?</a:t>
            </a:r>
            <a:endParaRPr lang="en-US" sz="2800" dirty="0" smtClean="0">
              <a:latin typeface="Times New Roman" pitchFamily="18" charset="0"/>
              <a:cs typeface="Times New Roman" pitchFamily="18" charset="0"/>
            </a:endParaRPr>
          </a:p>
          <a:p>
            <a:pPr algn="just">
              <a:buNone/>
            </a:pPr>
            <a:r>
              <a:rPr lang="nl-NL" sz="2800" dirty="0" smtClean="0">
                <a:latin typeface="Times New Roman" pitchFamily="18" charset="0"/>
                <a:cs typeface="Times New Roman" pitchFamily="18" charset="0"/>
              </a:rPr>
              <a:t>9. Tất cả các phương án đưa ra có đồng nhất và phù hợp với nội dung của câu dẫn hay không?</a:t>
            </a:r>
            <a:endParaRPr lang="en-US" sz="2800" dirty="0" smtClean="0">
              <a:latin typeface="Times New Roman" pitchFamily="18" charset="0"/>
              <a:cs typeface="Times New Roman" pitchFamily="18" charset="0"/>
            </a:endParaRPr>
          </a:p>
          <a:p>
            <a:pPr algn="just">
              <a:buNone/>
            </a:pPr>
            <a:r>
              <a:rPr lang="nl-NL" sz="2800" dirty="0" smtClean="0">
                <a:latin typeface="Times New Roman" pitchFamily="18" charset="0"/>
                <a:cs typeface="Times New Roman" pitchFamily="18" charset="0"/>
              </a:rPr>
              <a:t>10. Có hạn chế đưa ra phương án “Tất cả các đáp án trên đều đúng” hoặc “Không có phương án nào đúng” hay không?</a:t>
            </a:r>
            <a:endParaRPr lang="en-US" sz="2800" dirty="0" smtClean="0">
              <a:latin typeface="Times New Roman" pitchFamily="18" charset="0"/>
              <a:cs typeface="Times New Roman" pitchFamily="18" charset="0"/>
            </a:endParaRPr>
          </a:p>
          <a:p>
            <a:pPr algn="just">
              <a:buNone/>
            </a:pPr>
            <a:r>
              <a:rPr lang="nl-NL" sz="2800" dirty="0" smtClean="0">
                <a:latin typeface="Times New Roman" pitchFamily="18" charset="0"/>
                <a:cs typeface="Times New Roman" pitchFamily="18" charset="0"/>
              </a:rPr>
              <a:t>11. Mỗi câu hỏi chỉ có một đáp án đúng, chính xác nhất hay không?</a:t>
            </a:r>
            <a:endParaRPr lang="en-US" sz="2800" dirty="0" smtClean="0">
              <a:latin typeface="Times New Roman" pitchFamily="18" charset="0"/>
              <a:cs typeface="Times New Roman" pitchFamily="18" charset="0"/>
            </a:endParaRPr>
          </a:p>
          <a:p>
            <a:pPr algn="just">
              <a:buNone/>
            </a:pPr>
            <a:r>
              <a:rPr lang="en-US" sz="2800" dirty="0" smtClean="0"/>
              <a:t>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defRPr/>
            </a:pPr>
            <a:r>
              <a:rPr lang="nl-NL" sz="3600" b="1" dirty="0" smtClean="0"/>
              <a:t>4. </a:t>
            </a:r>
            <a:r>
              <a:rPr lang="nl-NL" sz="3600" b="1" dirty="0" smtClean="0">
                <a:latin typeface="Times New Roman" pitchFamily="18" charset="0"/>
                <a:cs typeface="Times New Roman" pitchFamily="18" charset="0"/>
              </a:rPr>
              <a:t>Câu hỏi dạng ghép đôi</a:t>
            </a:r>
            <a:endParaRPr lang="en-US" sz="3600" b="1" dirty="0" smtClean="0">
              <a:latin typeface="Times New Roman" pitchFamily="18" charset="0"/>
              <a:cs typeface="Times New Roman" pitchFamily="18" charset="0"/>
            </a:endParaRPr>
          </a:p>
        </p:txBody>
      </p:sp>
      <p:sp>
        <p:nvSpPr>
          <p:cNvPr id="32771" name="Rectangle 3"/>
          <p:cNvSpPr>
            <a:spLocks noGrp="1" noChangeArrowheads="1"/>
          </p:cNvSpPr>
          <p:nvPr>
            <p:ph idx="1"/>
          </p:nvPr>
        </p:nvSpPr>
        <p:spPr>
          <a:xfrm>
            <a:off x="500034" y="1571612"/>
            <a:ext cx="8229600" cy="2500330"/>
          </a:xfrm>
        </p:spPr>
        <p:txBody>
          <a:bodyPr/>
          <a:lstStyle/>
          <a:p>
            <a:pPr eaLnBrk="1" hangingPunct="1">
              <a:buNone/>
            </a:pPr>
            <a:r>
              <a:rPr lang="en-US" dirty="0" smtClean="0"/>
              <a:t>	</a:t>
            </a:r>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hỏi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ghép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đôi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hỏi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thường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gồm</a:t>
            </a:r>
            <a:r>
              <a:rPr lang="en-US" dirty="0" smtClean="0">
                <a:latin typeface="Times New Roman" pitchFamily="18" charset="0"/>
                <a:cs typeface="Times New Roman" pitchFamily="18" charset="0"/>
              </a:rPr>
              <a:t> 2 </a:t>
            </a:r>
            <a:r>
              <a:rPr lang="en-US" dirty="0" err="1" smtClean="0">
                <a:latin typeface="Times New Roman" pitchFamily="18" charset="0"/>
                <a:cs typeface="Times New Roman" pitchFamily="18" charset="0"/>
              </a:rPr>
              <a:t>cột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xếp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theo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chữ</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xếp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theo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chữ</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yêu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cầu</a:t>
            </a:r>
            <a:r>
              <a:rPr lang="en-US" dirty="0" smtClean="0">
                <a:latin typeface="Times New Roman" pitchFamily="18" charset="0"/>
                <a:cs typeface="Times New Roman" pitchFamily="18" charset="0"/>
              </a:rPr>
              <a:t> HS </a:t>
            </a:r>
            <a:r>
              <a:rPr lang="en-US" dirty="0" err="1" smtClean="0">
                <a:latin typeface="Times New Roman" pitchFamily="18" charset="0"/>
                <a:cs typeface="Times New Roman" pitchFamily="18" charset="0"/>
              </a:rPr>
              <a:t>chọn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chữ</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ghép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lại</a:t>
            </a:r>
            <a:r>
              <a:rPr lang="en-US" dirty="0" smtClean="0">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274638"/>
            <a:ext cx="8229600" cy="582594"/>
          </a:xfrm>
        </p:spPr>
        <p:txBody>
          <a:bodyPr>
            <a:normAutofit fontScale="90000"/>
          </a:bodyPr>
          <a:lstStyle/>
          <a:p>
            <a:pPr algn="l" eaLnBrk="1" hangingPunct="1">
              <a:lnSpc>
                <a:spcPct val="150000"/>
              </a:lnSpc>
              <a:defRPr/>
            </a:pPr>
            <a:r>
              <a:rPr lang="nl-NL" sz="3600" b="1" dirty="0" smtClean="0">
                <a:latin typeface="Times New Roman" pitchFamily="18" charset="0"/>
                <a:cs typeface="Times New Roman" pitchFamily="18" charset="0"/>
              </a:rPr>
              <a:t/>
            </a:r>
            <a:br>
              <a:rPr lang="nl-NL" sz="3600" b="1" dirty="0" smtClean="0">
                <a:latin typeface="Times New Roman" pitchFamily="18" charset="0"/>
                <a:cs typeface="Times New Roman" pitchFamily="18" charset="0"/>
              </a:rPr>
            </a:br>
            <a:r>
              <a:rPr lang="nl-NL" sz="3600" b="1" dirty="0" smtClean="0">
                <a:latin typeface="Times New Roman" pitchFamily="18" charset="0"/>
                <a:cs typeface="Times New Roman" pitchFamily="18" charset="0"/>
              </a:rPr>
              <a:t/>
            </a:r>
            <a:br>
              <a:rPr lang="nl-NL" sz="3600" b="1" dirty="0" smtClean="0">
                <a:latin typeface="Times New Roman" pitchFamily="18" charset="0"/>
                <a:cs typeface="Times New Roman" pitchFamily="18" charset="0"/>
              </a:rPr>
            </a:br>
            <a:r>
              <a:rPr lang="nl-NL" sz="3600" b="1" dirty="0" smtClean="0">
                <a:latin typeface="Times New Roman" pitchFamily="18" charset="0"/>
                <a:cs typeface="Times New Roman" pitchFamily="18" charset="0"/>
              </a:rPr>
              <a:t>VD về câu hỏi dạng ghép đôi</a:t>
            </a:r>
            <a:r>
              <a:rPr lang="nl-NL" sz="3600" b="1" dirty="0" smtClean="0"/>
              <a:t/>
            </a:r>
            <a:br>
              <a:rPr lang="nl-NL" sz="3600" b="1" dirty="0" smtClean="0"/>
            </a:br>
            <a:r>
              <a:rPr lang="en-US" sz="2400" b="1" dirty="0" err="1" smtClean="0">
                <a:latin typeface="Times New Roman" pitchFamily="18" charset="0"/>
                <a:cs typeface="Times New Roman" pitchFamily="18" charset="0"/>
              </a:rPr>
              <a:t>Ghép</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mỗi</a:t>
            </a:r>
            <a:r>
              <a:rPr lang="en-US" sz="2400" b="1" dirty="0" smtClean="0">
                <a:latin typeface="Times New Roman" pitchFamily="18" charset="0"/>
                <a:cs typeface="Times New Roman" pitchFamily="18" charset="0"/>
              </a:rPr>
              <a:t> ý ở </a:t>
            </a:r>
            <a:r>
              <a:rPr lang="en-US" sz="2400" b="1" dirty="0" err="1" smtClean="0">
                <a:latin typeface="Times New Roman" pitchFamily="18" charset="0"/>
                <a:cs typeface="Times New Roman" pitchFamily="18" charset="0"/>
              </a:rPr>
              <a:t>cột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trái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với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một</a:t>
            </a:r>
            <a:r>
              <a:rPr lang="en-US" sz="2400" b="1" dirty="0" smtClean="0">
                <a:latin typeface="Times New Roman" pitchFamily="18" charset="0"/>
                <a:cs typeface="Times New Roman" pitchFamily="18" charset="0"/>
              </a:rPr>
              <a:t> ý ở </a:t>
            </a:r>
            <a:r>
              <a:rPr lang="en-US" sz="2400" b="1" dirty="0" err="1" smtClean="0">
                <a:latin typeface="Times New Roman" pitchFamily="18" charset="0"/>
                <a:cs typeface="Times New Roman" pitchFamily="18" charset="0"/>
              </a:rPr>
              <a:t>cột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phải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để</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được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câu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khẳng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định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đúng</a:t>
            </a:r>
            <a:r>
              <a:rPr lang="en-US" sz="2400" b="1" dirty="0" smtClean="0">
                <a:latin typeface="Times New Roman" pitchFamily="18" charset="0"/>
                <a:cs typeface="Times New Roman" pitchFamily="18" charset="0"/>
              </a:rPr>
              <a:t>:</a:t>
            </a:r>
          </a:p>
        </p:txBody>
      </p:sp>
      <p:graphicFrame>
        <p:nvGraphicFramePr>
          <p:cNvPr id="34846" name="Group 30"/>
          <p:cNvGraphicFramePr>
            <a:graphicFrameLocks noGrp="1"/>
          </p:cNvGraphicFramePr>
          <p:nvPr>
            <p:ph idx="1"/>
          </p:nvPr>
        </p:nvGraphicFramePr>
        <p:xfrm>
          <a:off x="400080" y="2290786"/>
          <a:ext cx="8458200" cy="4495800"/>
        </p:xfrm>
        <a:graphic>
          <a:graphicData uri="http://schemas.openxmlformats.org/drawingml/2006/table">
            <a:tbl>
              <a:tblPr/>
              <a:tblGrid>
                <a:gridCol w="4419600"/>
                <a:gridCol w="4038600"/>
              </a:tblGrid>
              <a:tr h="4495800">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800" b="0" i="0" u="none" strike="noStrike" cap="none" normalizeH="0" baseline="0" dirty="0" smtClean="0">
                          <a:ln>
                            <a:noFill/>
                          </a:ln>
                          <a:solidFill>
                            <a:schemeClr val="tx1"/>
                          </a:solidFill>
                          <a:effectLst/>
                          <a:latin typeface="Arial" charset="0"/>
                        </a:rPr>
                        <a:t>A.  </a:t>
                      </a:r>
                      <a:r>
                        <a:rPr kumimoji="0" lang="en-US" sz="2800" b="0" i="0" u="none" strike="noStrike" cap="none" normalizeH="0" baseline="0" dirty="0" err="1" smtClean="0">
                          <a:ln>
                            <a:noFill/>
                          </a:ln>
                          <a:solidFill>
                            <a:schemeClr val="tx1"/>
                          </a:solidFill>
                          <a:effectLst/>
                          <a:latin typeface="Arial" charset="0"/>
                        </a:rPr>
                        <a:t>Điểm</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cách</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đều</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ba</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đỉnh</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của</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một</a:t>
                      </a:r>
                      <a:r>
                        <a:rPr kumimoji="0" lang="en-US" sz="2800" b="0" i="0" u="none" strike="noStrike" cap="none" normalizeH="0" baseline="0" dirty="0" smtClean="0">
                          <a:ln>
                            <a:noFill/>
                          </a:ln>
                          <a:solidFill>
                            <a:schemeClr val="tx1"/>
                          </a:solidFill>
                          <a:effectLst/>
                          <a:latin typeface="Arial" charset="0"/>
                        </a:rPr>
                        <a:t> tam </a:t>
                      </a:r>
                      <a:r>
                        <a:rPr kumimoji="0" lang="en-US" sz="2800" b="0" i="0" u="none" strike="noStrike" cap="none" normalizeH="0" baseline="0" dirty="0" err="1" smtClean="0">
                          <a:ln>
                            <a:noFill/>
                          </a:ln>
                          <a:solidFill>
                            <a:schemeClr val="tx1"/>
                          </a:solidFill>
                          <a:effectLst/>
                          <a:latin typeface="Arial" charset="0"/>
                        </a:rPr>
                        <a:t>giác</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là</a:t>
                      </a:r>
                      <a:r>
                        <a:rPr kumimoji="0" lang="en-US" sz="2800" b="0" i="0" u="none" strike="noStrike" cap="none" normalizeH="0" baseline="0" dirty="0" smtClean="0">
                          <a:ln>
                            <a:noFill/>
                          </a:ln>
                          <a:solidFill>
                            <a:schemeClr val="tx1"/>
                          </a:solidFill>
                          <a:effectLst/>
                          <a:latin typeface="Arial" charset="0"/>
                        </a:rPr>
                        <a:t>:</a:t>
                      </a:r>
                    </a:p>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800" b="0" i="0" u="none" strike="noStrike" cap="none" normalizeH="0" baseline="0" dirty="0" smtClean="0">
                          <a:ln>
                            <a:noFill/>
                          </a:ln>
                          <a:solidFill>
                            <a:schemeClr val="tx1"/>
                          </a:solidFill>
                          <a:effectLst/>
                          <a:latin typeface="Arial" charset="0"/>
                        </a:rPr>
                        <a:t>B.  </a:t>
                      </a:r>
                      <a:r>
                        <a:rPr kumimoji="0" lang="en-US" sz="2800" b="0" i="0" u="none" strike="noStrike" cap="none" normalizeH="0" baseline="0" dirty="0" err="1" smtClean="0">
                          <a:ln>
                            <a:noFill/>
                          </a:ln>
                          <a:solidFill>
                            <a:schemeClr val="tx1"/>
                          </a:solidFill>
                          <a:effectLst/>
                          <a:latin typeface="Arial" charset="0"/>
                        </a:rPr>
                        <a:t>Điểm</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cách</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đều</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ba</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cạnh</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của</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một</a:t>
                      </a:r>
                      <a:r>
                        <a:rPr kumimoji="0" lang="en-US" sz="2800" b="0" i="0" u="none" strike="noStrike" cap="none" normalizeH="0" baseline="0" dirty="0" smtClean="0">
                          <a:ln>
                            <a:noFill/>
                          </a:ln>
                          <a:solidFill>
                            <a:schemeClr val="tx1"/>
                          </a:solidFill>
                          <a:effectLst/>
                          <a:latin typeface="Arial" charset="0"/>
                        </a:rPr>
                        <a:t> tam </a:t>
                      </a:r>
                      <a:r>
                        <a:rPr kumimoji="0" lang="en-US" sz="2800" b="0" i="0" u="none" strike="noStrike" cap="none" normalizeH="0" baseline="0" dirty="0" err="1" smtClean="0">
                          <a:ln>
                            <a:noFill/>
                          </a:ln>
                          <a:solidFill>
                            <a:schemeClr val="tx1"/>
                          </a:solidFill>
                          <a:effectLst/>
                          <a:latin typeface="Arial" charset="0"/>
                        </a:rPr>
                        <a:t>giác</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là</a:t>
                      </a:r>
                      <a:r>
                        <a:rPr kumimoji="0" lang="en-US" sz="2800" b="0" i="0" u="none" strike="noStrike" cap="none" normalizeH="0" baseline="0" dirty="0" smtClean="0">
                          <a:ln>
                            <a:noFill/>
                          </a:ln>
                          <a:solidFill>
                            <a:schemeClr val="tx1"/>
                          </a:solidFill>
                          <a:effectLst/>
                          <a:latin typeface="Arial" charset="0"/>
                        </a:rPr>
                        <a:t>:</a:t>
                      </a:r>
                    </a:p>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800" b="0" i="0" u="none" strike="noStrike" cap="none" normalizeH="0" baseline="0" dirty="0" smtClean="0">
                          <a:ln>
                            <a:noFill/>
                          </a:ln>
                          <a:solidFill>
                            <a:schemeClr val="tx1"/>
                          </a:solidFill>
                          <a:effectLst/>
                          <a:latin typeface="Arial" charset="0"/>
                        </a:rPr>
                        <a:t>C. </a:t>
                      </a:r>
                      <a:r>
                        <a:rPr kumimoji="0" lang="en-US" sz="2800" b="0" i="0" u="none" strike="noStrike" cap="none" normalizeH="0" baseline="0" dirty="0" err="1" smtClean="0">
                          <a:ln>
                            <a:noFill/>
                          </a:ln>
                          <a:solidFill>
                            <a:schemeClr val="tx1"/>
                          </a:solidFill>
                          <a:effectLst/>
                          <a:latin typeface="Arial" charset="0"/>
                        </a:rPr>
                        <a:t>Trong</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một</a:t>
                      </a:r>
                      <a:r>
                        <a:rPr kumimoji="0" lang="en-US" sz="2800" b="0" i="0" u="none" strike="noStrike" cap="none" normalizeH="0" baseline="0" dirty="0" smtClean="0">
                          <a:ln>
                            <a:noFill/>
                          </a:ln>
                          <a:solidFill>
                            <a:schemeClr val="tx1"/>
                          </a:solidFill>
                          <a:effectLst/>
                          <a:latin typeface="Arial" charset="0"/>
                        </a:rPr>
                        <a:t> tam </a:t>
                      </a:r>
                      <a:r>
                        <a:rPr kumimoji="0" lang="en-US" sz="2800" b="0" i="0" u="none" strike="noStrike" cap="none" normalizeH="0" baseline="0" dirty="0" err="1" smtClean="0">
                          <a:ln>
                            <a:noFill/>
                          </a:ln>
                          <a:solidFill>
                            <a:schemeClr val="tx1"/>
                          </a:solidFill>
                          <a:effectLst/>
                          <a:latin typeface="Arial" charset="0"/>
                        </a:rPr>
                        <a:t>giác</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điểm</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cách</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mỗi</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đỉnh</a:t>
                      </a:r>
                      <a:r>
                        <a:rPr kumimoji="0" lang="en-US" sz="2800" b="0" i="0" u="none" strike="noStrike" cap="none" normalizeH="0" baseline="0" dirty="0" smtClean="0">
                          <a:ln>
                            <a:noFill/>
                          </a:ln>
                          <a:solidFill>
                            <a:schemeClr val="tx1"/>
                          </a:solidFill>
                          <a:effectLst/>
                          <a:latin typeface="Arial" charset="0"/>
                        </a:rPr>
                        <a:t> 2/3  </a:t>
                      </a:r>
                      <a:r>
                        <a:rPr kumimoji="0" lang="en-US" sz="2800" b="0" i="0" u="none" strike="noStrike" cap="none" normalizeH="0" baseline="0" dirty="0" err="1" smtClean="0">
                          <a:ln>
                            <a:noFill/>
                          </a:ln>
                          <a:solidFill>
                            <a:schemeClr val="tx1"/>
                          </a:solidFill>
                          <a:effectLst/>
                          <a:latin typeface="Arial" charset="0"/>
                        </a:rPr>
                        <a:t>độ</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dài</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mỗi</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đường</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là</a:t>
                      </a:r>
                      <a:r>
                        <a:rPr kumimoji="0" lang="en-US" sz="2800" b="0" i="0" u="none" strike="noStrike" cap="none" normalizeH="0" baseline="0" dirty="0" smtClean="0">
                          <a:ln>
                            <a:noFill/>
                          </a:ln>
                          <a:solidFill>
                            <a:schemeClr val="tx1"/>
                          </a:solidFill>
                          <a:effectLst/>
                          <a:latin typeface="Arial"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800" b="0" i="0" u="none" strike="noStrike" cap="none" normalizeH="0" baseline="0" dirty="0" smtClean="0">
                          <a:ln>
                            <a:noFill/>
                          </a:ln>
                          <a:solidFill>
                            <a:schemeClr val="tx1"/>
                          </a:solidFill>
                          <a:effectLst/>
                          <a:latin typeface="Arial" charset="0"/>
                        </a:rPr>
                        <a:t>1) </a:t>
                      </a:r>
                      <a:r>
                        <a:rPr kumimoji="0" lang="en-US" sz="2800" b="0" i="0" u="none" strike="noStrike" cap="none" normalizeH="0" baseline="0" dirty="0" err="1" smtClean="0">
                          <a:ln>
                            <a:noFill/>
                          </a:ln>
                          <a:solidFill>
                            <a:schemeClr val="tx1"/>
                          </a:solidFill>
                          <a:effectLst/>
                          <a:latin typeface="Arial" charset="0"/>
                        </a:rPr>
                        <a:t>giao</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điểm</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ba</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đường</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cao</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của</a:t>
                      </a:r>
                      <a:r>
                        <a:rPr kumimoji="0" lang="en-US" sz="2800" b="0" i="0" u="none" strike="noStrike" cap="none" normalizeH="0" baseline="0" dirty="0" smtClean="0">
                          <a:ln>
                            <a:noFill/>
                          </a:ln>
                          <a:solidFill>
                            <a:schemeClr val="tx1"/>
                          </a:solidFill>
                          <a:effectLst/>
                          <a:latin typeface="Arial" charset="0"/>
                        </a:rPr>
                        <a:t> tam </a:t>
                      </a:r>
                      <a:r>
                        <a:rPr kumimoji="0" lang="en-US" sz="2800" b="0" i="0" u="none" strike="noStrike" cap="none" normalizeH="0" baseline="0" dirty="0" err="1" smtClean="0">
                          <a:ln>
                            <a:noFill/>
                          </a:ln>
                          <a:solidFill>
                            <a:schemeClr val="tx1"/>
                          </a:solidFill>
                          <a:effectLst/>
                          <a:latin typeface="Arial" charset="0"/>
                        </a:rPr>
                        <a:t>giác</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đó</a:t>
                      </a:r>
                      <a:r>
                        <a:rPr kumimoji="0" lang="en-US" sz="2800" b="0" i="0" u="none" strike="noStrike" cap="none" normalizeH="0" baseline="0" dirty="0" smtClean="0">
                          <a:ln>
                            <a:noFill/>
                          </a:ln>
                          <a:solidFill>
                            <a:schemeClr val="tx1"/>
                          </a:solidFill>
                          <a:effectLst/>
                          <a:latin typeface="Arial" charset="0"/>
                        </a:rPr>
                        <a:t>.</a:t>
                      </a:r>
                    </a:p>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800" b="0" i="0" u="none" strike="noStrike" cap="none" normalizeH="0" baseline="0" dirty="0" smtClean="0">
                          <a:ln>
                            <a:noFill/>
                          </a:ln>
                          <a:solidFill>
                            <a:schemeClr val="tx1"/>
                          </a:solidFill>
                          <a:effectLst/>
                          <a:latin typeface="Arial" charset="0"/>
                        </a:rPr>
                        <a:t>2) </a:t>
                      </a:r>
                      <a:r>
                        <a:rPr kumimoji="0" lang="en-US" sz="2800" b="0" i="0" u="none" strike="noStrike" cap="none" normalizeH="0" baseline="0" dirty="0" err="1" smtClean="0">
                          <a:ln>
                            <a:noFill/>
                          </a:ln>
                          <a:solidFill>
                            <a:schemeClr val="tx1"/>
                          </a:solidFill>
                          <a:effectLst/>
                          <a:latin typeface="Arial" charset="0"/>
                        </a:rPr>
                        <a:t>giao</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điểm</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ba</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đường</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trung</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tuyến</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của</a:t>
                      </a:r>
                      <a:r>
                        <a:rPr kumimoji="0" lang="en-US" sz="2800" b="0" i="0" u="none" strike="noStrike" cap="none" normalizeH="0" baseline="0" dirty="0" smtClean="0">
                          <a:ln>
                            <a:noFill/>
                          </a:ln>
                          <a:solidFill>
                            <a:schemeClr val="tx1"/>
                          </a:solidFill>
                          <a:effectLst/>
                          <a:latin typeface="Arial" charset="0"/>
                        </a:rPr>
                        <a:t> tam </a:t>
                      </a:r>
                      <a:r>
                        <a:rPr kumimoji="0" lang="en-US" sz="2800" b="0" i="0" u="none" strike="noStrike" cap="none" normalizeH="0" baseline="0" dirty="0" err="1" smtClean="0">
                          <a:ln>
                            <a:noFill/>
                          </a:ln>
                          <a:solidFill>
                            <a:schemeClr val="tx1"/>
                          </a:solidFill>
                          <a:effectLst/>
                          <a:latin typeface="Arial" charset="0"/>
                        </a:rPr>
                        <a:t>giác</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đó</a:t>
                      </a:r>
                      <a:r>
                        <a:rPr kumimoji="0" lang="en-US" sz="2800" b="0" i="0" u="none" strike="noStrike" cap="none" normalizeH="0" baseline="0" dirty="0" smtClean="0">
                          <a:ln>
                            <a:noFill/>
                          </a:ln>
                          <a:solidFill>
                            <a:schemeClr val="tx1"/>
                          </a:solidFill>
                          <a:effectLst/>
                          <a:latin typeface="Arial" charset="0"/>
                        </a:rPr>
                        <a:t>.</a:t>
                      </a:r>
                    </a:p>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800" b="0" i="0" u="none" strike="noStrike" cap="none" normalizeH="0" baseline="0" dirty="0" smtClean="0">
                          <a:ln>
                            <a:noFill/>
                          </a:ln>
                          <a:solidFill>
                            <a:schemeClr val="tx1"/>
                          </a:solidFill>
                          <a:effectLst/>
                          <a:latin typeface="Arial" charset="0"/>
                        </a:rPr>
                        <a:t>3) </a:t>
                      </a:r>
                      <a:r>
                        <a:rPr kumimoji="0" lang="en-US" sz="2800" b="0" i="0" u="none" strike="noStrike" cap="none" normalizeH="0" baseline="0" dirty="0" err="1" smtClean="0">
                          <a:ln>
                            <a:noFill/>
                          </a:ln>
                          <a:solidFill>
                            <a:schemeClr val="tx1"/>
                          </a:solidFill>
                          <a:effectLst/>
                          <a:latin typeface="Arial" charset="0"/>
                        </a:rPr>
                        <a:t>giao</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điểm</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ba</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đường</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trung</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trực</a:t>
                      </a:r>
                      <a:r>
                        <a:rPr kumimoji="0" lang="en-US" sz="2800" b="0" i="0" u="none" strike="noStrike" cap="none" normalizeH="0" baseline="0" dirty="0" smtClean="0">
                          <a:ln>
                            <a:noFill/>
                          </a:ln>
                          <a:solidFill>
                            <a:schemeClr val="tx1"/>
                          </a:solidFill>
                          <a:effectLst/>
                          <a:latin typeface="Arial" charset="0"/>
                        </a:rPr>
                        <a:t> tam </a:t>
                      </a:r>
                      <a:r>
                        <a:rPr kumimoji="0" lang="en-US" sz="2800" b="0" i="0" u="none" strike="noStrike" cap="none" normalizeH="0" baseline="0" dirty="0" err="1" smtClean="0">
                          <a:ln>
                            <a:noFill/>
                          </a:ln>
                          <a:solidFill>
                            <a:schemeClr val="tx1"/>
                          </a:solidFill>
                          <a:effectLst/>
                          <a:latin typeface="Arial" charset="0"/>
                        </a:rPr>
                        <a:t>giác</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đó</a:t>
                      </a:r>
                      <a:r>
                        <a:rPr kumimoji="0" lang="en-US" sz="2800" b="0" i="0" u="none" strike="noStrike" cap="none" normalizeH="0" baseline="0" dirty="0" smtClean="0">
                          <a:ln>
                            <a:noFill/>
                          </a:ln>
                          <a:solidFill>
                            <a:schemeClr val="tx1"/>
                          </a:solidFill>
                          <a:effectLst/>
                          <a:latin typeface="Arial" charset="0"/>
                        </a:rPr>
                        <a:t>.</a:t>
                      </a:r>
                    </a:p>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2800" b="0" i="0" u="none" strike="noStrike" cap="none" normalizeH="0" baseline="0" dirty="0" smtClean="0">
                          <a:ln>
                            <a:noFill/>
                          </a:ln>
                          <a:solidFill>
                            <a:schemeClr val="tx1"/>
                          </a:solidFill>
                          <a:effectLst/>
                          <a:latin typeface="Arial" charset="0"/>
                        </a:rPr>
                        <a:t>4) </a:t>
                      </a:r>
                      <a:r>
                        <a:rPr kumimoji="0" lang="en-US" sz="2800" b="0" i="0" u="none" strike="noStrike" cap="none" normalizeH="0" baseline="0" dirty="0" err="1" smtClean="0">
                          <a:ln>
                            <a:noFill/>
                          </a:ln>
                          <a:solidFill>
                            <a:schemeClr val="tx1"/>
                          </a:solidFill>
                          <a:effectLst/>
                          <a:latin typeface="Arial" charset="0"/>
                        </a:rPr>
                        <a:t>giao</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điểm</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ba</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đường</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phân</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giác</a:t>
                      </a:r>
                      <a:r>
                        <a:rPr kumimoji="0" lang="en-US" sz="2800" b="0" i="0" u="none" strike="noStrike" cap="none" normalizeH="0" baseline="0" dirty="0" smtClean="0">
                          <a:ln>
                            <a:noFill/>
                          </a:ln>
                          <a:solidFill>
                            <a:schemeClr val="tx1"/>
                          </a:solidFill>
                          <a:effectLst/>
                          <a:latin typeface="Arial" charset="0"/>
                        </a:rPr>
                        <a:t> tam </a:t>
                      </a:r>
                      <a:r>
                        <a:rPr kumimoji="0" lang="en-US" sz="2800" b="0" i="0" u="none" strike="noStrike" cap="none" normalizeH="0" baseline="0" dirty="0" err="1" smtClean="0">
                          <a:ln>
                            <a:noFill/>
                          </a:ln>
                          <a:solidFill>
                            <a:schemeClr val="tx1"/>
                          </a:solidFill>
                          <a:effectLst/>
                          <a:latin typeface="Arial" charset="0"/>
                        </a:rPr>
                        <a:t>giác</a:t>
                      </a:r>
                      <a:r>
                        <a:rPr kumimoji="0" lang="en-US" sz="2800" b="0" i="0" u="none" strike="noStrike" cap="none" normalizeH="0" baseline="0" dirty="0" smtClean="0">
                          <a:ln>
                            <a:noFill/>
                          </a:ln>
                          <a:solidFill>
                            <a:schemeClr val="tx1"/>
                          </a:solidFill>
                          <a:effectLst/>
                          <a:latin typeface="Arial" charset="0"/>
                        </a:rPr>
                        <a:t> </a:t>
                      </a:r>
                      <a:r>
                        <a:rPr kumimoji="0" lang="en-US" sz="2800" b="0" i="0" u="none" strike="noStrike" cap="none" normalizeH="0" baseline="0" dirty="0" err="1" smtClean="0">
                          <a:ln>
                            <a:noFill/>
                          </a:ln>
                          <a:solidFill>
                            <a:schemeClr val="tx1"/>
                          </a:solidFill>
                          <a:effectLst/>
                          <a:latin typeface="Arial" charset="0"/>
                        </a:rPr>
                        <a:t>đó</a:t>
                      </a:r>
                      <a:r>
                        <a:rPr kumimoji="0" lang="en-US" sz="2800" b="0" i="0" u="none" strike="noStrike" cap="none" normalizeH="0" baseline="0" dirty="0" smtClean="0">
                          <a:ln>
                            <a:noFill/>
                          </a:ln>
                          <a:solidFill>
                            <a:schemeClr val="tx1"/>
                          </a:solidFill>
                          <a:effectLst/>
                          <a:latin typeface="Arial"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defRPr/>
            </a:pPr>
            <a:r>
              <a:rPr lang="vi-VN" sz="3600" b="1" smtClean="0"/>
              <a:t>Kĩ thuật viết câu ghép đôi</a:t>
            </a:r>
            <a:endParaRPr lang="en-US" sz="3600" b="1" smtClean="0"/>
          </a:p>
        </p:txBody>
      </p:sp>
      <p:sp>
        <p:nvSpPr>
          <p:cNvPr id="34819" name="Rectangle 3"/>
          <p:cNvSpPr>
            <a:spLocks noGrp="1" noChangeArrowheads="1"/>
          </p:cNvSpPr>
          <p:nvPr>
            <p:ph idx="1"/>
          </p:nvPr>
        </p:nvSpPr>
        <p:spPr>
          <a:xfrm>
            <a:off x="457200" y="1447800"/>
            <a:ext cx="8229600" cy="4495800"/>
          </a:xfrm>
        </p:spPr>
        <p:txBody>
          <a:bodyPr/>
          <a:lstStyle/>
          <a:p>
            <a:pPr algn="just" eaLnBrk="1" hangingPunct="1">
              <a:lnSpc>
                <a:spcPct val="90000"/>
              </a:lnSpc>
            </a:pPr>
            <a:r>
              <a:rPr lang="en-US" sz="2800" smtClean="0"/>
              <a:t>Cần có hướng dẫn rõ ràng về cách thức trả lời để học sinh biết mỗi câu trả lời có thể được dùng một lần hay nhiều lần.</a:t>
            </a:r>
          </a:p>
          <a:p>
            <a:pPr algn="just" eaLnBrk="1" hangingPunct="1">
              <a:lnSpc>
                <a:spcPct val="90000"/>
              </a:lnSpc>
            </a:pPr>
            <a:r>
              <a:rPr lang="en-US" sz="2800" smtClean="0"/>
              <a:t>Khi viết cần sắp xếp các danh mục rõ ràng, đảm bảo 2 danh mục phải đồng nhất, nhưng nên có số lượng ở 2 cột không bằng nhau và nên tạo sự ghép đôi đúng một cách ngẫu nhiên.</a:t>
            </a:r>
          </a:p>
          <a:p>
            <a:pPr algn="just" eaLnBrk="1" hangingPunct="1">
              <a:lnSpc>
                <a:spcPct val="90000"/>
              </a:lnSpc>
            </a:pPr>
            <a:r>
              <a:rPr lang="en-US" sz="2800" smtClean="0"/>
              <a:t>Danh mục ở 2 cột không nên quá nhiều, nhiều nhất là 8 mục, các câu nên diễn đạt ngắn gọn và sắp xếp lôgic.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defRPr/>
            </a:pPr>
            <a:r>
              <a:rPr lang="en-US" sz="3600" b="1" dirty="0" smtClean="0">
                <a:latin typeface="Times New Roman" pitchFamily="18" charset="0"/>
                <a:cs typeface="Times New Roman" pitchFamily="18" charset="0"/>
              </a:rPr>
              <a:t>4. </a:t>
            </a:r>
            <a:r>
              <a:rPr lang="en-US" sz="3600" b="1" dirty="0" err="1" smtClean="0">
                <a:latin typeface="Times New Roman" pitchFamily="18" charset="0"/>
                <a:cs typeface="Times New Roman" pitchFamily="18" charset="0"/>
              </a:rPr>
              <a:t>Câu</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hỏi</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dạng</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điền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khuyết</a:t>
            </a:r>
            <a:endParaRPr lang="en-US" sz="3600" b="1" dirty="0" smtClean="0">
              <a:latin typeface="Times New Roman" pitchFamily="18" charset="0"/>
              <a:cs typeface="Times New Roman" pitchFamily="18" charset="0"/>
            </a:endParaRPr>
          </a:p>
        </p:txBody>
      </p:sp>
      <p:sp>
        <p:nvSpPr>
          <p:cNvPr id="35843" name="Rectangle 3"/>
          <p:cNvSpPr>
            <a:spLocks noGrp="1" noChangeArrowheads="1"/>
          </p:cNvSpPr>
          <p:nvPr>
            <p:ph idx="1"/>
          </p:nvPr>
        </p:nvSpPr>
        <p:spPr>
          <a:xfrm>
            <a:off x="457200" y="1447800"/>
            <a:ext cx="8229600" cy="4495800"/>
          </a:xfrm>
        </p:spPr>
        <p:txBody>
          <a:bodyPr/>
          <a:lstStyle/>
          <a:p>
            <a:pPr eaLnBrk="1" hangingPunct="1">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hỏi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hỏi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cụm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từ</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khẳng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mệnh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đúng</a:t>
            </a:r>
            <a:r>
              <a:rPr lang="en-US" sz="2800" dirty="0" smtClean="0">
                <a:latin typeface="Times New Roman" pitchFamily="18" charset="0"/>
                <a:cs typeface="Times New Roman" pitchFamily="18" charset="0"/>
              </a:rPr>
              <a:t>.</a:t>
            </a:r>
          </a:p>
          <a:p>
            <a:pPr eaLnBrk="1" hangingPunct="1">
              <a:buNone/>
            </a:pPr>
            <a:endParaRPr lang="en-US" sz="2800" i="1" dirty="0" smtClean="0">
              <a:latin typeface="Times New Roman" pitchFamily="18" charset="0"/>
              <a:cs typeface="Times New Roman" pitchFamily="18" charset="0"/>
            </a:endParaRPr>
          </a:p>
          <a:p>
            <a:pPr eaLnBrk="1" hangingPunct="1">
              <a:buNone/>
            </a:pPr>
            <a:r>
              <a:rPr lang="en-US" sz="2800" i="1" dirty="0" err="1" smtClean="0">
                <a:latin typeface="Times New Roman" pitchFamily="18" charset="0"/>
                <a:cs typeface="Times New Roman" pitchFamily="18" charset="0"/>
              </a:rPr>
              <a:t>Ví</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dụ</a:t>
            </a:r>
            <a:r>
              <a:rPr lang="en-US" sz="2800" i="1"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 Đ</a:t>
            </a:r>
            <a:r>
              <a:rPr lang="sv-SE" sz="2800" dirty="0" smtClean="0">
                <a:latin typeface="Times New Roman" pitchFamily="18" charset="0"/>
                <a:cs typeface="Times New Roman" pitchFamily="18" charset="0"/>
              </a:rPr>
              <a:t>iền v</a:t>
            </a:r>
            <a:r>
              <a:rPr lang="en-US" sz="2800" dirty="0" smtClean="0">
                <a:latin typeface="Times New Roman" pitchFamily="18" charset="0"/>
                <a:cs typeface="Times New Roman" pitchFamily="18" charset="0"/>
              </a:rPr>
              <a:t>à</a:t>
            </a:r>
            <a:r>
              <a:rPr lang="sv-SE" sz="2800" dirty="0" smtClean="0">
                <a:latin typeface="Times New Roman" pitchFamily="18" charset="0"/>
                <a:cs typeface="Times New Roman" pitchFamily="18" charset="0"/>
              </a:rPr>
              <a:t>o chỗ </a:t>
            </a:r>
            <a:r>
              <a:rPr lang="en-US" sz="2800" dirty="0" smtClean="0">
                <a:latin typeface="Times New Roman" pitchFamily="18" charset="0"/>
                <a:cs typeface="Times New Roman" pitchFamily="18" charset="0"/>
              </a:rPr>
              <a:t> ...... đ</a:t>
            </a:r>
            <a:r>
              <a:rPr lang="sv-SE" sz="2800" dirty="0" smtClean="0">
                <a:latin typeface="Times New Roman" pitchFamily="18" charset="0"/>
                <a:cs typeface="Times New Roman" pitchFamily="18" charset="0"/>
              </a:rPr>
              <a:t>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a:t>
            </a:r>
            <a:r>
              <a:rPr lang="sv-SE" sz="2800" dirty="0" smtClean="0">
                <a:latin typeface="Times New Roman" pitchFamily="18" charset="0"/>
                <a:cs typeface="Times New Roman" pitchFamily="18" charset="0"/>
              </a:rPr>
              <a:t>ợc khẳng</a:t>
            </a:r>
            <a:r>
              <a:rPr lang="en-US" sz="2800" dirty="0" smtClean="0">
                <a:latin typeface="Times New Roman" pitchFamily="18" charset="0"/>
                <a:cs typeface="Times New Roman" pitchFamily="18" charset="0"/>
              </a:rPr>
              <a:t> đ</a:t>
            </a:r>
            <a:r>
              <a:rPr lang="sv-SE" sz="2800" dirty="0" smtClean="0">
                <a:latin typeface="Times New Roman" pitchFamily="18" charset="0"/>
                <a:cs typeface="Times New Roman" pitchFamily="18" charset="0"/>
              </a:rPr>
              <a:t>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đú</a:t>
            </a:r>
            <a:r>
              <a:rPr lang="sv-SE" sz="2800" dirty="0" smtClean="0">
                <a:latin typeface="Times New Roman" pitchFamily="18" charset="0"/>
                <a:cs typeface="Times New Roman" pitchFamily="18" charset="0"/>
              </a:rPr>
              <a:t>ng</a:t>
            </a:r>
            <a:r>
              <a:rPr lang="en-US" sz="2800" dirty="0" smtClean="0">
                <a:latin typeface="Times New Roman" pitchFamily="18" charset="0"/>
                <a:cs typeface="Times New Roman" pitchFamily="18" charset="0"/>
              </a:rPr>
              <a:t>.</a:t>
            </a:r>
          </a:p>
          <a:p>
            <a:pPr eaLnBrk="1" hangingPunct="1">
              <a:buFontTx/>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 …….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cân</a:t>
            </a:r>
            <a:r>
              <a:rPr lang="en-US" sz="2800" dirty="0" smtClean="0">
                <a:latin typeface="Times New Roman" pitchFamily="18" charset="0"/>
                <a:cs typeface="Times New Roman" pitchFamily="18" charset="0"/>
              </a:rPr>
              <a:t>.</a:t>
            </a:r>
          </a:p>
          <a:p>
            <a:pPr eaLnBrk="1" hangingPunct="1">
              <a:buFontTx/>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1 </a:t>
            </a:r>
            <a:r>
              <a:rPr lang="en-US" sz="2800" dirty="0" err="1" smtClean="0">
                <a:latin typeface="Times New Roman" pitchFamily="18" charset="0"/>
                <a:cs typeface="Times New Roman" pitchFamily="18" charset="0"/>
              </a:rPr>
              <a:t>góc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vuông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chữ</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nhật</a:t>
            </a:r>
            <a:r>
              <a:rPr lang="en-US" sz="2800" dirty="0" smtClean="0">
                <a:latin typeface="Times New Roman" pitchFamily="18" charset="0"/>
                <a:cs typeface="Times New Roman" pitchFamily="18" charset="0"/>
              </a:rPr>
              <a:t>.</a:t>
            </a:r>
          </a:p>
          <a:p>
            <a:pPr eaLnBrk="1" hangingPunct="1">
              <a:buFontTx/>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2 </a:t>
            </a:r>
            <a:r>
              <a:rPr lang="en-US" sz="2800" dirty="0" err="1" smtClean="0">
                <a:latin typeface="Times New Roman" pitchFamily="18" charset="0"/>
                <a:cs typeface="Times New Roman" pitchFamily="18" charset="0"/>
              </a:rPr>
              <a:t>đường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chéo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vuông</a:t>
            </a:r>
            <a:r>
              <a:rPr lang="en-US" sz="2800" dirty="0" smtClean="0">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defRPr/>
            </a:pPr>
            <a:r>
              <a:rPr lang="en-US" sz="3200" b="1" dirty="0" err="1" smtClean="0">
                <a:latin typeface="Times New Roman" pitchFamily="18" charset="0"/>
                <a:cs typeface="Times New Roman" pitchFamily="18" charset="0"/>
              </a:rPr>
              <a:t>Kĩ</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thuật</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viết</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câu</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hỏi</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dạng</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điền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khuyết</a:t>
            </a:r>
            <a:endParaRPr lang="en-US" sz="3200" b="1" dirty="0" smtClean="0">
              <a:latin typeface="Times New Roman" pitchFamily="18" charset="0"/>
              <a:cs typeface="Times New Roman" pitchFamily="18" charset="0"/>
            </a:endParaRPr>
          </a:p>
        </p:txBody>
      </p:sp>
      <p:sp>
        <p:nvSpPr>
          <p:cNvPr id="36867" name="Rectangle 3"/>
          <p:cNvSpPr>
            <a:spLocks noGrp="1" noChangeArrowheads="1"/>
          </p:cNvSpPr>
          <p:nvPr>
            <p:ph idx="1"/>
          </p:nvPr>
        </p:nvSpPr>
        <p:spPr/>
        <p:txBody>
          <a:bodyPr/>
          <a:lstStyle/>
          <a:p>
            <a:pPr algn="just" eaLnBrk="1" hangingPunct="1"/>
            <a:r>
              <a:rPr lang="en-US" dirty="0" err="1" smtClean="0">
                <a:latin typeface="Times New Roman" pitchFamily="18" charset="0"/>
                <a:cs typeface="Times New Roman" pitchFamily="18" charset="0"/>
              </a:rPr>
              <a:t>Khi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khoảng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1 </a:t>
            </a:r>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vì</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làm</a:t>
            </a:r>
            <a:r>
              <a:rPr lang="en-US" dirty="0" smtClean="0">
                <a:latin typeface="Times New Roman" pitchFamily="18" charset="0"/>
                <a:cs typeface="Times New Roman" pitchFamily="18" charset="0"/>
              </a:rPr>
              <a:t> HS </a:t>
            </a:r>
            <a:r>
              <a:rPr lang="en-US" dirty="0" err="1" smtClean="0">
                <a:latin typeface="Times New Roman" pitchFamily="18" charset="0"/>
                <a:cs typeface="Times New Roman" pitchFamily="18" charset="0"/>
              </a:rPr>
              <a:t>khó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hiểu</a:t>
            </a:r>
            <a:r>
              <a:rPr lang="en-US" dirty="0" smtClean="0">
                <a:latin typeface="Times New Roman" pitchFamily="18" charset="0"/>
                <a:cs typeface="Times New Roman" pitchFamily="18" charset="0"/>
              </a:rPr>
              <a:t>.</a:t>
            </a:r>
          </a:p>
          <a:p>
            <a:pPr algn="just" eaLnBrk="1" hangingPunct="1"/>
            <a:r>
              <a:rPr lang="en-US" dirty="0" err="1" smtClean="0">
                <a:latin typeface="Times New Roman" pitchFamily="18" charset="0"/>
                <a:cs typeface="Times New Roman" pitchFamily="18" charset="0"/>
              </a:rPr>
              <a:t>Hạn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chế</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dùng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nguyên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mẫu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lấy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khoa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vì</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này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thường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ý </a:t>
            </a:r>
            <a:r>
              <a:rPr lang="en-US" dirty="0" err="1" smtClean="0">
                <a:latin typeface="Times New Roman" pitchFamily="18" charset="0"/>
                <a:cs typeface="Times New Roman" pitchFamily="18" charset="0"/>
              </a:rPr>
              <a:t>nghĩa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nằm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ngữ</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cảnh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defRPr/>
            </a:pPr>
            <a:r>
              <a:rPr lang="en-US" sz="3600" b="1" dirty="0" smtClean="0"/>
              <a:t>5. </a:t>
            </a:r>
            <a:r>
              <a:rPr lang="en-US" sz="3600" b="1" dirty="0" err="1" smtClean="0">
                <a:latin typeface="Times New Roman" pitchFamily="18" charset="0"/>
                <a:cs typeface="Times New Roman" pitchFamily="18" charset="0"/>
              </a:rPr>
              <a:t>Câu</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hỏi</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có</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câu</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trả</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lời</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ngắn</a:t>
            </a:r>
            <a:endParaRPr lang="en-US" sz="3600" b="1" dirty="0" smtClean="0">
              <a:latin typeface="Times New Roman" pitchFamily="18" charset="0"/>
              <a:cs typeface="Times New Roman" pitchFamily="18" charset="0"/>
            </a:endParaRPr>
          </a:p>
        </p:txBody>
      </p:sp>
      <p:sp>
        <p:nvSpPr>
          <p:cNvPr id="37891" name="Rectangle 3"/>
          <p:cNvSpPr>
            <a:spLocks noGrp="1" noChangeArrowheads="1"/>
          </p:cNvSpPr>
          <p:nvPr>
            <p:ph idx="1"/>
          </p:nvPr>
        </p:nvSpPr>
        <p:spPr/>
        <p:txBody>
          <a:bodyPr/>
          <a:lstStyle/>
          <a:p>
            <a:pPr eaLnBrk="1" hangingPunct="1">
              <a:buNone/>
            </a:pPr>
            <a:r>
              <a:rPr lang="en-US" dirty="0" smtClean="0"/>
              <a:t>    </a:t>
            </a:r>
            <a:r>
              <a:rPr lang="vi-VN" dirty="0" smtClean="0">
                <a:latin typeface="Times New Roman" pitchFamily="18" charset="0"/>
                <a:cs typeface="Times New Roman" pitchFamily="18" charset="0"/>
              </a:rPr>
              <a:t>Là câu trắc nghiệm đ</a:t>
            </a:r>
            <a:r>
              <a:rPr lang="en-US" dirty="0" smtClean="0">
                <a:latin typeface="Times New Roman" pitchFamily="18" charset="0"/>
                <a:cs typeface="Times New Roman" pitchFamily="18" charset="0"/>
              </a:rPr>
              <a:t>ò</a:t>
            </a:r>
            <a:r>
              <a:rPr lang="vi-VN" dirty="0" smtClean="0">
                <a:latin typeface="Times New Roman" pitchFamily="18" charset="0"/>
                <a:cs typeface="Times New Roman" pitchFamily="18" charset="0"/>
              </a:rPr>
              <a:t>i hỏi chỉ trả lời bằng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c</a:t>
            </a:r>
            <a:r>
              <a:rPr lang="en-US" dirty="0" smtClean="0">
                <a:latin typeface="Times New Roman" pitchFamily="18" charset="0"/>
                <a:cs typeface="Times New Roman" pitchFamily="18" charset="0"/>
              </a:rPr>
              <a:t>â</a:t>
            </a:r>
            <a:r>
              <a:rPr lang="vi-VN" dirty="0" smtClean="0">
                <a:latin typeface="Times New Roman" pitchFamily="18" charset="0"/>
                <a:cs typeface="Times New Roman" pitchFamily="18" charset="0"/>
              </a:rPr>
              <a:t>u rất ngắn.</a:t>
            </a:r>
            <a:r>
              <a:rPr lang="en-US" dirty="0" smtClean="0">
                <a:latin typeface="Times New Roman" pitchFamily="18" charset="0"/>
                <a:cs typeface="Times New Roman" pitchFamily="18" charset="0"/>
              </a:rPr>
              <a:t> </a:t>
            </a:r>
          </a:p>
          <a:p>
            <a:pPr eaLnBrk="1" hangingPunct="1">
              <a:buNone/>
            </a:pPr>
            <a:endParaRPr lang="en-US" dirty="0" smtClean="0">
              <a:latin typeface="Times New Roman" pitchFamily="18" charset="0"/>
              <a:cs typeface="Times New Roman" pitchFamily="18" charset="0"/>
            </a:endParaRPr>
          </a:p>
          <a:p>
            <a:pPr eaLnBrk="1" hangingPunct="1">
              <a:buNone/>
            </a:pPr>
            <a:endParaRPr lang="en-US" dirty="0" smtClean="0">
              <a:latin typeface="Times New Roman" pitchFamily="18" charset="0"/>
              <a:cs typeface="Times New Roman" pitchFamily="18" charset="0"/>
            </a:endParaRPr>
          </a:p>
          <a:p>
            <a:pPr eaLnBrk="1" hangingPunct="1">
              <a:buNone/>
            </a:pPr>
            <a:r>
              <a:rPr lang="en-US" dirty="0" err="1" smtClean="0">
                <a:latin typeface="Times New Roman" pitchFamily="18" charset="0"/>
                <a:cs typeface="Times New Roman" pitchFamily="18" charset="0"/>
              </a:rPr>
              <a:t>Ví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2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đặc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điểm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gì</a:t>
            </a:r>
            <a:r>
              <a:rPr lang="en-US" dirty="0" smtClean="0">
                <a:latin typeface="Times New Roman" pitchFamily="18" charset="0"/>
                <a:cs typeface="Times New Roman" pitchFamily="18" charset="0"/>
              </a:rPr>
              <a:t>?</a:t>
            </a:r>
          </a:p>
          <a:p>
            <a:pPr eaLnBrk="1" hangingPunct="1">
              <a:buFontTx/>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chẵn</a:t>
            </a:r>
            <a:r>
              <a:rPr lang="en-US" dirty="0" smtClean="0">
                <a:latin typeface="Times New Roman" pitchFamily="18" charset="0"/>
                <a:cs typeface="Times New Roman" pitchFamily="18" charset="0"/>
              </a:rPr>
              <a:t>.</a:t>
            </a:r>
          </a:p>
          <a:p>
            <a:pPr eaLnBrk="1" hangingPunct="1"/>
            <a:endParaRPr lang="en-US" dirty="0"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defRPr/>
            </a:pPr>
            <a:r>
              <a:rPr lang="en-US" sz="3200" b="1" smtClean="0"/>
              <a:t>Ưu điểm của trắc nghiệm khách quan</a:t>
            </a:r>
          </a:p>
        </p:txBody>
      </p:sp>
      <p:sp>
        <p:nvSpPr>
          <p:cNvPr id="38915" name="Rectangle 3"/>
          <p:cNvSpPr>
            <a:spLocks noGrp="1" noChangeArrowheads="1"/>
          </p:cNvSpPr>
          <p:nvPr>
            <p:ph idx="1"/>
          </p:nvPr>
        </p:nvSpPr>
        <p:spPr/>
        <p:txBody>
          <a:bodyPr/>
          <a:lstStyle/>
          <a:p>
            <a:pPr algn="just" eaLnBrk="1" hangingPunct="1">
              <a:lnSpc>
                <a:spcPct val="80000"/>
              </a:lnSpc>
            </a:pPr>
            <a:r>
              <a:rPr lang="en-US" sz="2800" dirty="0" err="1" smtClean="0">
                <a:latin typeface="Times New Roman" pitchFamily="18" charset="0"/>
                <a:cs typeface="Times New Roman" pitchFamily="18" charset="0"/>
              </a:rPr>
              <a:t>Chấm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điểm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a:t>
            </a:r>
          </a:p>
          <a:p>
            <a:pPr algn="just" eaLnBrk="1" hangingPunct="1">
              <a:lnSpc>
                <a:spcPct val="80000"/>
              </a:lnSpc>
            </a:pPr>
            <a:r>
              <a:rPr lang="en-US" sz="2800" dirty="0" err="1" smtClean="0">
                <a:latin typeface="Times New Roman" pitchFamily="18" charset="0"/>
                <a:cs typeface="Times New Roman" pitchFamily="18" charset="0"/>
              </a:rPr>
              <a:t>Cung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hồi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sinh</a:t>
            </a:r>
            <a:r>
              <a:rPr lang="en-US" sz="2800" dirty="0" smtClean="0">
                <a:latin typeface="Times New Roman" pitchFamily="18" charset="0"/>
                <a:cs typeface="Times New Roman" pitchFamily="18" charset="0"/>
              </a:rPr>
              <a:t>;</a:t>
            </a:r>
          </a:p>
          <a:p>
            <a:pPr algn="just" eaLnBrk="1" hangingPunct="1">
              <a:lnSpc>
                <a:spcPct val="80000"/>
              </a:lnSpc>
            </a:pP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kiểm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khoảng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ngắn</a:t>
            </a:r>
            <a:r>
              <a:rPr lang="en-US" sz="2800" dirty="0" smtClean="0">
                <a:latin typeface="Times New Roman" pitchFamily="18" charset="0"/>
                <a:cs typeface="Times New Roman" pitchFamily="18" charset="0"/>
              </a:rPr>
              <a:t>;</a:t>
            </a:r>
          </a:p>
          <a:p>
            <a:pPr algn="just" eaLnBrk="1" hangingPunct="1">
              <a:lnSpc>
                <a:spcPct val="80000"/>
              </a:lnSpc>
            </a:pPr>
            <a:r>
              <a:rPr lang="en-US" sz="2800" dirty="0" err="1" smtClean="0">
                <a:latin typeface="Times New Roman" pitchFamily="18" charset="0"/>
                <a:cs typeface="Times New Roman" pitchFamily="18" charset="0"/>
              </a:rPr>
              <a:t>Góp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rèn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luyện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đoán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ước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chọn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nhanh</a:t>
            </a:r>
            <a:r>
              <a:rPr lang="en-US" sz="2800" dirty="0" smtClean="0">
                <a:latin typeface="Times New Roman" pitchFamily="18" charset="0"/>
                <a:cs typeface="Times New Roman" pitchFamily="18" charset="0"/>
              </a:rPr>
              <a:t>;</a:t>
            </a:r>
          </a:p>
          <a:p>
            <a:pPr algn="just" eaLnBrk="1" hangingPunct="1">
              <a:lnSpc>
                <a:spcPct val="80000"/>
              </a:lnSpc>
            </a:pPr>
            <a:r>
              <a:rPr lang="en-US" sz="2800" dirty="0" err="1" smtClean="0">
                <a:latin typeface="Times New Roman" pitchFamily="18" charset="0"/>
                <a:cs typeface="Times New Roman" pitchFamily="18" charset="0"/>
              </a:rPr>
              <a:t>Tạo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HS </a:t>
            </a:r>
            <a:r>
              <a:rPr lang="en-US" sz="2800" dirty="0" err="1" smtClean="0">
                <a:latin typeface="Times New Roman" pitchFamily="18" charset="0"/>
                <a:cs typeface="Times New Roman" pitchFamily="18" charset="0"/>
              </a:rPr>
              <a:t>tự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đánh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biểu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điểm</a:t>
            </a:r>
            <a:r>
              <a:rPr lang="en-US" sz="2800" dirty="0" smtClean="0">
                <a:latin typeface="Times New Roman" pitchFamily="18" charset="0"/>
                <a:cs typeface="Times New Roman" pitchFamily="18" charset="0"/>
              </a:rPr>
              <a:t>;</a:t>
            </a:r>
          </a:p>
          <a:p>
            <a:pPr algn="just" eaLnBrk="1" hangingPunct="1">
              <a:lnSpc>
                <a:spcPct val="80000"/>
              </a:lnSpc>
            </a:pPr>
            <a:r>
              <a:rPr lang="en-US" sz="2800" dirty="0" err="1" smtClean="0">
                <a:latin typeface="Times New Roman" pitchFamily="18" charset="0"/>
                <a:cs typeface="Times New Roman" pitchFamily="18" charset="0"/>
              </a:rPr>
              <a:t>Nếu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soạn</a:t>
            </a:r>
            <a:r>
              <a:rPr lang="en-US" sz="2800" dirty="0" smtClean="0">
                <a:latin typeface="Times New Roman" pitchFamily="18" charset="0"/>
                <a:cs typeface="Times New Roman" pitchFamily="18" charset="0"/>
              </a:rPr>
              <a:t> test </a:t>
            </a:r>
            <a:r>
              <a:rPr lang="en-US" sz="2800" dirty="0" err="1" smtClean="0">
                <a:latin typeface="Times New Roman" pitchFamily="18" charset="0"/>
                <a:cs typeface="Times New Roman" pitchFamily="18" charset="0"/>
              </a:rPr>
              <a:t>tốt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sinh</a:t>
            </a:r>
            <a:r>
              <a:rPr lang="en-US" sz="2800" dirty="0" smtClean="0">
                <a:latin typeface="Times New Roman" pitchFamily="18" charset="0"/>
                <a:cs typeface="Times New Roman" pitchFamily="18" charset="0"/>
              </a:rPr>
              <a:t> quay </a:t>
            </a:r>
            <a:r>
              <a:rPr lang="en-US" sz="2800" dirty="0" err="1" smtClean="0">
                <a:latin typeface="Times New Roman" pitchFamily="18" charset="0"/>
                <a:cs typeface="Times New Roman" pitchFamily="18" charset="0"/>
              </a:rPr>
              <a:t>cóp</a:t>
            </a:r>
            <a:r>
              <a:rPr lang="en-US" sz="2800" dirty="0" smtClean="0">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5" descr="C:\Users\sonyvaio\Desktop\a.bmp"/>
          <p:cNvPicPr>
            <a:picLocks noGrp="1" noChangeAspect="1" noChangeArrowheads="1"/>
          </p:cNvPicPr>
          <p:nvPr>
            <p:ph/>
          </p:nvPr>
        </p:nvPicPr>
        <p:blipFill>
          <a:blip r:embed="rId2"/>
          <a:stretch>
            <a:fillRect/>
          </a:stretch>
        </p:blipFill>
        <p:spPr>
          <a:xfrm>
            <a:off x="1695809" y="1771823"/>
            <a:ext cx="5752381" cy="2780953"/>
          </a:xfrm>
        </p:spPr>
      </p:pic>
      <p:sp>
        <p:nvSpPr>
          <p:cNvPr id="3" name="TextBox 2"/>
          <p:cNvSpPr txBox="1"/>
          <p:nvPr/>
        </p:nvSpPr>
        <p:spPr>
          <a:xfrm>
            <a:off x="1428728" y="639529"/>
            <a:ext cx="6500858" cy="800219"/>
          </a:xfrm>
          <a:prstGeom prst="rect">
            <a:avLst/>
          </a:prstGeom>
          <a:noFill/>
        </p:spPr>
        <p:txBody>
          <a:bodyPr wrap="square" rtlCol="0">
            <a:spAutoFit/>
          </a:bodyPr>
          <a:lstStyle/>
          <a:p>
            <a:r>
              <a:rPr lang="en-US" sz="2800" dirty="0" err="1" smtClean="0">
                <a:latin typeface="Times New Roman" pitchFamily="18" charset="0"/>
                <a:cs typeface="Times New Roman" pitchFamily="18" charset="0"/>
              </a:rPr>
              <a:t>Ví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dấu</a:t>
            </a:r>
            <a:r>
              <a:rPr lang="en-US" sz="2800" dirty="0" smtClean="0">
                <a:latin typeface="Times New Roman" pitchFamily="18" charset="0"/>
                <a:cs typeface="Times New Roman" pitchFamily="18" charset="0"/>
              </a:rPr>
              <a:t> “x” </a:t>
            </a:r>
            <a:r>
              <a:rPr lang="en-US" sz="2800" dirty="0" err="1" smtClean="0">
                <a:latin typeface="Times New Roman" pitchFamily="18" charset="0"/>
                <a:cs typeface="Times New Roman" pitchFamily="18" charset="0"/>
              </a:rPr>
              <a:t>vào</a:t>
            </a:r>
            <a:r>
              <a:rPr lang="en-US" sz="2800" dirty="0" smtClean="0">
                <a:latin typeface="Times New Roman" pitchFamily="18" charset="0"/>
                <a:cs typeface="Times New Roman" pitchFamily="18" charset="0"/>
              </a:rPr>
              <a:t> ô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endParaRPr lang="en-US" sz="2800" dirty="0" smtClean="0">
              <a:latin typeface="Times New Roman" pitchFamily="18" charset="0"/>
              <a:cs typeface="Times New Roman" pitchFamily="18" charset="0"/>
            </a:endParaRPr>
          </a:p>
          <a:p>
            <a:endParaRPr lang="ru-RU"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defRPr/>
            </a:pPr>
            <a:r>
              <a:rPr lang="en-US" sz="3200" b="1" smtClean="0"/>
              <a:t>Nhược điểm của trắc nghiệm khách quan</a:t>
            </a:r>
          </a:p>
        </p:txBody>
      </p:sp>
      <p:sp>
        <p:nvSpPr>
          <p:cNvPr id="39939" name="Rectangle 3"/>
          <p:cNvSpPr>
            <a:spLocks noGrp="1" noChangeArrowheads="1"/>
          </p:cNvSpPr>
          <p:nvPr>
            <p:ph idx="1"/>
          </p:nvPr>
        </p:nvSpPr>
        <p:spPr/>
        <p:txBody>
          <a:bodyPr/>
          <a:lstStyle/>
          <a:p>
            <a:pPr algn="just" eaLnBrk="1" hangingPunct="1">
              <a:lnSpc>
                <a:spcPct val="80000"/>
              </a:lnSpc>
            </a:pPr>
            <a:r>
              <a:rPr lang="en-US" sz="2800" dirty="0" err="1" smtClean="0">
                <a:latin typeface="Times New Roman" pitchFamily="18" charset="0"/>
                <a:cs typeface="Times New Roman" pitchFamily="18" charset="0"/>
              </a:rPr>
              <a:t>Khó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đánh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tích,tổng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đánh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a:t>
            </a:r>
          </a:p>
          <a:p>
            <a:pPr algn="just" eaLnBrk="1" hangingPunct="1">
              <a:lnSpc>
                <a:spcPct val="80000"/>
              </a:lnSpc>
            </a:pPr>
            <a:r>
              <a:rPr lang="en-US" sz="2800" dirty="0" err="1" smtClean="0">
                <a:latin typeface="Times New Roman" pitchFamily="18" charset="0"/>
                <a:cs typeface="Times New Roman" pitchFamily="18" charset="0"/>
              </a:rPr>
              <a:t>Khó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đánh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bày</a:t>
            </a:r>
            <a:r>
              <a:rPr lang="en-US" sz="2800" dirty="0" smtClean="0">
                <a:latin typeface="Times New Roman" pitchFamily="18" charset="0"/>
                <a:cs typeface="Times New Roman" pitchFamily="18" charset="0"/>
              </a:rPr>
              <a:t>; </a:t>
            </a:r>
          </a:p>
          <a:p>
            <a:pPr algn="just" eaLnBrk="1" hangingPunct="1">
              <a:lnSpc>
                <a:spcPct val="80000"/>
              </a:lnSpc>
            </a:pP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a:t>
            </a:r>
          </a:p>
          <a:p>
            <a:pPr algn="just" eaLnBrk="1" hangingPunct="1">
              <a:lnSpc>
                <a:spcPct val="80000"/>
              </a:lnSpc>
            </a:pPr>
            <a:r>
              <a:rPr lang="en-US" sz="2800" dirty="0" err="1" smtClean="0">
                <a:latin typeface="Times New Roman" pitchFamily="18" charset="0"/>
                <a:cs typeface="Times New Roman" pitchFamily="18" charset="0"/>
              </a:rPr>
              <a:t>Dễ</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xảy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chọn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đoán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mò</a:t>
            </a:r>
            <a:r>
              <a:rPr lang="en-US" sz="2800" dirty="0" smtClean="0">
                <a:latin typeface="Times New Roman" pitchFamily="18" charset="0"/>
                <a:cs typeface="Times New Roman" pitchFamily="18" charset="0"/>
              </a:rPr>
              <a:t>;</a:t>
            </a:r>
          </a:p>
          <a:p>
            <a:pPr algn="just" eaLnBrk="1" hangingPunct="1">
              <a:lnSpc>
                <a:spcPct val="80000"/>
              </a:lnSpc>
            </a:pPr>
            <a:r>
              <a:rPr lang="en-US" sz="2800" dirty="0" err="1" smtClean="0">
                <a:latin typeface="Times New Roman" pitchFamily="18" charset="0"/>
                <a:cs typeface="Times New Roman" pitchFamily="18" charset="0"/>
              </a:rPr>
              <a:t>Soạn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kiểm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chi </a:t>
            </a:r>
            <a:r>
              <a:rPr lang="en-US" sz="2800" dirty="0" err="1" smtClean="0">
                <a:latin typeface="Times New Roman" pitchFamily="18" charset="0"/>
                <a:cs typeface="Times New Roman" pitchFamily="18" charset="0"/>
              </a:rPr>
              <a:t>phí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lớn</a:t>
            </a:r>
            <a:r>
              <a:rPr lang="en-US" sz="2800" dirty="0" smtClean="0">
                <a:latin typeface="Times New Roman" pitchFamily="18" charset="0"/>
                <a:cs typeface="Times New Roman" pitchFamily="18" charset="0"/>
              </a:rPr>
              <a:t>;</a:t>
            </a:r>
          </a:p>
          <a:p>
            <a:pPr algn="just" eaLnBrk="1" hangingPunct="1">
              <a:lnSpc>
                <a:spcPct val="80000"/>
              </a:lnSpc>
            </a:pPr>
            <a:r>
              <a:rPr lang="en-US" sz="2800" dirty="0" err="1" smtClean="0">
                <a:latin typeface="Times New Roman" pitchFamily="18" charset="0"/>
                <a:cs typeface="Times New Roman" pitchFamily="18" charset="0"/>
              </a:rPr>
              <a:t>Nếu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sinh</a:t>
            </a:r>
            <a:r>
              <a:rPr lang="en-US" sz="2800" dirty="0" smtClean="0">
                <a:latin typeface="Times New Roman" pitchFamily="18" charset="0"/>
                <a:cs typeface="Times New Roman" pitchFamily="18" charset="0"/>
              </a:rPr>
              <a:t> quay </a:t>
            </a:r>
            <a:r>
              <a:rPr lang="en-US" sz="2800" dirty="0" err="1" smtClean="0">
                <a:latin typeface="Times New Roman" pitchFamily="18" charset="0"/>
                <a:cs typeface="Times New Roman" pitchFamily="18" charset="0"/>
              </a:rPr>
              <a:t>cóp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đổi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bài</a:t>
            </a:r>
            <a:r>
              <a:rPr lang="en-US" sz="2800" dirty="0" smtClean="0">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defRPr/>
            </a:pPr>
            <a:r>
              <a:rPr lang="en-US" sz="3600" b="1" smtClean="0"/>
              <a:t>Ưu điểm</a:t>
            </a:r>
            <a:r>
              <a:rPr lang="en-US" sz="3600" smtClean="0"/>
              <a:t> của câu hỏi tự luận</a:t>
            </a:r>
          </a:p>
        </p:txBody>
      </p:sp>
      <p:sp>
        <p:nvSpPr>
          <p:cNvPr id="40963" name="Rectangle 3"/>
          <p:cNvSpPr>
            <a:spLocks noGrp="1" noChangeArrowheads="1"/>
          </p:cNvSpPr>
          <p:nvPr>
            <p:ph idx="1"/>
          </p:nvPr>
        </p:nvSpPr>
        <p:spPr/>
        <p:txBody>
          <a:bodyPr/>
          <a:lstStyle/>
          <a:p>
            <a:pPr algn="just" eaLnBrk="1" hangingPunct="1"/>
            <a:r>
              <a:rPr lang="en-US" smtClean="0"/>
              <a:t>Biên soạn câu hỏi dễ, tốn ít thời gian và có thể dựa nhiều vào kinh nghiệm.</a:t>
            </a:r>
          </a:p>
          <a:p>
            <a:pPr algn="just" eaLnBrk="1" hangingPunct="1"/>
            <a:r>
              <a:rPr lang="en-US" smtClean="0"/>
              <a:t>Có thể cung cấp thông tin cho việc đánh giá kĩ năng diễn đạt, khả năng suy luận lôgic và tạo điều kiện để học viên trả lời chính kiến của mình khi giải thích.</a:t>
            </a:r>
          </a:p>
          <a:p>
            <a:pPr algn="just" eaLnBrk="1" hangingPunct="1"/>
            <a:r>
              <a:rPr lang="en-US" smtClean="0"/>
              <a:t>Có thể đánh giá được khả năng sáng tạo của học viên ở mức độ cao.</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7200" y="533400"/>
            <a:ext cx="8229600" cy="838200"/>
          </a:xfrm>
        </p:spPr>
        <p:txBody>
          <a:bodyPr/>
          <a:lstStyle/>
          <a:p>
            <a:pPr eaLnBrk="1" hangingPunct="1">
              <a:defRPr/>
            </a:pPr>
            <a:r>
              <a:rPr lang="en-US" sz="3600" b="1" smtClean="0"/>
              <a:t>Nhược điểm của câu hỏi tự luận</a:t>
            </a:r>
          </a:p>
        </p:txBody>
      </p:sp>
      <p:sp>
        <p:nvSpPr>
          <p:cNvPr id="41987" name="Rectangle 3"/>
          <p:cNvSpPr>
            <a:spLocks noGrp="1" noChangeArrowheads="1"/>
          </p:cNvSpPr>
          <p:nvPr>
            <p:ph idx="1"/>
          </p:nvPr>
        </p:nvSpPr>
        <p:spPr/>
        <p:txBody>
          <a:bodyPr/>
          <a:lstStyle/>
          <a:p>
            <a:pPr algn="just" eaLnBrk="1" hangingPunct="1">
              <a:lnSpc>
                <a:spcPct val="90000"/>
              </a:lnSpc>
            </a:pPr>
            <a:r>
              <a:rPr lang="en-US" smtClean="0"/>
              <a:t>Chỉ có thể kiểm tra được một số lĩnh vực cơ bản trong một khoảng thời gian nhất định nên dễ tạo cho họ có thói quen học tủ. </a:t>
            </a:r>
          </a:p>
          <a:p>
            <a:pPr algn="just" eaLnBrk="1" hangingPunct="1">
              <a:lnSpc>
                <a:spcPct val="90000"/>
              </a:lnSpc>
            </a:pPr>
            <a:r>
              <a:rPr lang="en-US" smtClean="0"/>
              <a:t>Kết quả chấm điểm dễ bị ảnh hưởng bởi quan niệm và thái độ, sức khoẻ người chấm.</a:t>
            </a:r>
          </a:p>
          <a:p>
            <a:pPr algn="just" eaLnBrk="1" hangingPunct="1">
              <a:lnSpc>
                <a:spcPct val="90000"/>
              </a:lnSpc>
            </a:pPr>
            <a:r>
              <a:rPr lang="en-US" smtClean="0"/>
              <a:t>Không kiểm tra được phạm vi kiến thức rộng.</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defRPr/>
            </a:pPr>
            <a:r>
              <a:rPr lang="en-US" sz="3200" b="1" dirty="0" smtClean="0"/>
              <a:t>2. </a:t>
            </a:r>
            <a:r>
              <a:rPr lang="en-US" sz="3200" b="1" dirty="0" err="1" smtClean="0">
                <a:latin typeface="Times New Roman" pitchFamily="18" charset="0"/>
                <a:cs typeface="Times New Roman" pitchFamily="18" charset="0"/>
              </a:rPr>
              <a:t>Câu</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hỏi</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có</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nhiều</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phương</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án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lựa</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chọn</a:t>
            </a:r>
            <a:r>
              <a:rPr lang="en-US" sz="4000" dirty="0" smtClean="0">
                <a:latin typeface="Times New Roman" pitchFamily="18" charset="0"/>
                <a:cs typeface="Times New Roman" pitchFamily="18" charset="0"/>
              </a:rPr>
              <a:t> </a:t>
            </a:r>
          </a:p>
        </p:txBody>
      </p:sp>
      <p:sp>
        <p:nvSpPr>
          <p:cNvPr id="7171" name="Rectangle 3"/>
          <p:cNvSpPr>
            <a:spLocks noGrp="1" noChangeArrowheads="1"/>
          </p:cNvSpPr>
          <p:nvPr>
            <p:ph idx="1"/>
          </p:nvPr>
        </p:nvSpPr>
        <p:spPr/>
        <p:txBody>
          <a:bodyPr>
            <a:normAutofit lnSpcReduction="10000"/>
          </a:bodyPr>
          <a:lstStyle/>
          <a:p>
            <a:pPr algn="just" eaLnBrk="1" hangingPunct="1"/>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hỏi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chọn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hỏi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gồm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phần</a:t>
            </a:r>
            <a:r>
              <a:rPr lang="en-US" dirty="0" smtClean="0">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phần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dẫn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phần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lựa</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chọn</a:t>
            </a:r>
            <a:r>
              <a:rPr lang="en-US" dirty="0" smtClean="0">
                <a:latin typeface="Times New Roman" pitchFamily="18" charset="0"/>
                <a:cs typeface="Times New Roman" pitchFamily="18" charset="0"/>
              </a:rPr>
              <a:t>. </a:t>
            </a:r>
          </a:p>
          <a:p>
            <a:pPr algn="just" eaLnBrk="1" hangingPunct="1">
              <a:buNone/>
            </a:pPr>
            <a:endParaRPr lang="en-US" dirty="0" smtClean="0">
              <a:latin typeface="Times New Roman" pitchFamily="18" charset="0"/>
              <a:cs typeface="Times New Roman" pitchFamily="18" charset="0"/>
            </a:endParaRPr>
          </a:p>
          <a:p>
            <a:pPr algn="just" eaLnBrk="1" hangingPunct="1">
              <a:buNone/>
            </a:pPr>
            <a:r>
              <a:rPr lang="en-US" dirty="0">
                <a:latin typeface="Times New Roman" pitchFamily="18" charset="0"/>
                <a:cs typeface="Times New Roman" pitchFamily="18" charset="0"/>
              </a:rPr>
              <a:t>-</a:t>
            </a:r>
            <a:r>
              <a:rPr lang="en-US" dirty="0" err="1" smtClean="0">
                <a:latin typeface="Times New Roman" pitchFamily="18" charset="0"/>
                <a:cs typeface="Times New Roman" pitchFamily="18" charset="0"/>
              </a:rPr>
              <a:t>Phần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dẫn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câu</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lệnh</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câu</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hỏi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hoặc</a:t>
            </a:r>
            <a:r>
              <a:rPr lang="en-US" dirty="0" smtClean="0">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câu</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nói</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chưa</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hoàn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chỉnh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lửng</a:t>
            </a:r>
            <a:r>
              <a:rPr lang="en-US" dirty="0" smtClean="0">
                <a:latin typeface="Times New Roman" pitchFamily="18" charset="0"/>
                <a:cs typeface="Times New Roman" pitchFamily="18" charset="0"/>
              </a:rPr>
              <a:t>). </a:t>
            </a:r>
          </a:p>
          <a:p>
            <a:pPr algn="just" eaLnBrk="1" hangingPunct="1">
              <a:buNone/>
            </a:pPr>
            <a:endParaRPr lang="en-US" dirty="0" smtClean="0">
              <a:latin typeface="Times New Roman" pitchFamily="18" charset="0"/>
              <a:cs typeface="Times New Roman" pitchFamily="18" charset="0"/>
            </a:endParaRPr>
          </a:p>
          <a:p>
            <a:pPr algn="just" eaLnBrk="1" hangingPunct="1">
              <a:buNone/>
            </a:pP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Phần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chọn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phương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án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trả</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lời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hỏi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hoặc</a:t>
            </a:r>
            <a:r>
              <a:rPr lang="en-US" dirty="0" smtClean="0">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ghép</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thêm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hoàn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chỉnh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nói</a:t>
            </a:r>
            <a:r>
              <a:rPr lang="en-US" dirty="0" smtClean="0">
                <a:latin typeface="Times New Roman" pitchFamily="18" charset="0"/>
                <a:cs typeface="Times New Roman" pitchFamily="18" charset="0"/>
              </a:rPr>
              <a:t> ở </a:t>
            </a:r>
            <a:r>
              <a:rPr lang="en-US" dirty="0" err="1" smtClean="0">
                <a:latin typeface="Times New Roman" pitchFamily="18" charset="0"/>
                <a:cs typeface="Times New Roman" pitchFamily="18" charset="0"/>
              </a:rPr>
              <a:t>phần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dẫn</a:t>
            </a:r>
            <a:r>
              <a:rPr lang="en-US" dirty="0" smtClean="0">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err="1" smtClean="0">
                <a:latin typeface="Times New Roman" pitchFamily="18" charset="0"/>
                <a:cs typeface="Times New Roman" pitchFamily="18" charset="0"/>
                <a:hlinkClick r:id="rId2" action="ppaction://hlinkfile"/>
              </a:rPr>
              <a:t>Ví</a:t>
            </a:r>
            <a:r>
              <a:rPr lang="en-US" dirty="0" smtClean="0">
                <a:latin typeface="Times New Roman" pitchFamily="18" charset="0"/>
                <a:cs typeface="Times New Roman" pitchFamily="18" charset="0"/>
                <a:hlinkClick r:id="rId2" action="ppaction://hlinkfile"/>
              </a:rPr>
              <a:t> </a:t>
            </a:r>
            <a:r>
              <a:rPr lang="en-US" dirty="0" err="1" smtClean="0">
                <a:latin typeface="Times New Roman" pitchFamily="18" charset="0"/>
                <a:cs typeface="Times New Roman" pitchFamily="18" charset="0"/>
                <a:hlinkClick r:id="rId2" action="ppaction://hlinkfile"/>
              </a:rPr>
              <a:t>dụ</a:t>
            </a:r>
            <a:r>
              <a:rPr lang="en-US" dirty="0" smtClean="0">
                <a:latin typeface="Times New Roman" pitchFamily="18" charset="0"/>
                <a:cs typeface="Times New Roman" pitchFamily="18" charset="0"/>
                <a:hlinkClick r:id="rId2" action="ppaction://hlinkfile"/>
              </a:rPr>
              <a:t> </a:t>
            </a:r>
            <a:r>
              <a:rPr lang="en-US" dirty="0" err="1" smtClean="0">
                <a:latin typeface="Times New Roman" pitchFamily="18" charset="0"/>
                <a:cs typeface="Times New Roman" pitchFamily="18" charset="0"/>
                <a:hlinkClick r:id="rId2" action="ppaction://hlinkfile"/>
              </a:rPr>
              <a:t>về</a:t>
            </a:r>
            <a:r>
              <a:rPr lang="en-US" dirty="0" smtClean="0">
                <a:latin typeface="Times New Roman" pitchFamily="18" charset="0"/>
                <a:cs typeface="Times New Roman" pitchFamily="18" charset="0"/>
                <a:hlinkClick r:id="rId2" action="ppaction://hlinkfile"/>
              </a:rPr>
              <a:t> </a:t>
            </a:r>
            <a:r>
              <a:rPr lang="en-US" dirty="0" err="1" smtClean="0">
                <a:latin typeface="Times New Roman" pitchFamily="18" charset="0"/>
                <a:cs typeface="Times New Roman" pitchFamily="18" charset="0"/>
                <a:hlinkClick r:id="rId2" action="ppaction://hlinkfile"/>
              </a:rPr>
              <a:t>câu</a:t>
            </a:r>
            <a:r>
              <a:rPr lang="en-US" dirty="0" smtClean="0">
                <a:latin typeface="Times New Roman" pitchFamily="18" charset="0"/>
                <a:cs typeface="Times New Roman" pitchFamily="18" charset="0"/>
                <a:hlinkClick r:id="rId2" action="ppaction://hlinkfile"/>
              </a:rPr>
              <a:t> </a:t>
            </a:r>
            <a:r>
              <a:rPr lang="en-US" dirty="0" err="1" smtClean="0">
                <a:latin typeface="Times New Roman" pitchFamily="18" charset="0"/>
                <a:cs typeface="Times New Roman" pitchFamily="18" charset="0"/>
                <a:hlinkClick r:id="rId2" action="ppaction://hlinkfile"/>
              </a:rPr>
              <a:t>hỏi</a:t>
            </a:r>
            <a:r>
              <a:rPr lang="en-US" dirty="0" smtClean="0">
                <a:latin typeface="Times New Roman" pitchFamily="18" charset="0"/>
                <a:cs typeface="Times New Roman" pitchFamily="18" charset="0"/>
                <a:hlinkClick r:id="rId2" action="ppaction://hlinkfile"/>
              </a:rPr>
              <a:t> </a:t>
            </a:r>
            <a:r>
              <a:rPr lang="en-US" dirty="0" err="1" smtClean="0">
                <a:latin typeface="Times New Roman" pitchFamily="18" charset="0"/>
                <a:cs typeface="Times New Roman" pitchFamily="18" charset="0"/>
                <a:hlinkClick r:id="rId2" action="ppaction://hlinkfile"/>
              </a:rPr>
              <a:t>có</a:t>
            </a:r>
            <a:r>
              <a:rPr lang="en-US" dirty="0" smtClean="0">
                <a:latin typeface="Times New Roman" pitchFamily="18" charset="0"/>
                <a:cs typeface="Times New Roman" pitchFamily="18" charset="0"/>
                <a:hlinkClick r:id="rId2" action="ppaction://hlinkfile"/>
              </a:rPr>
              <a:t> </a:t>
            </a:r>
            <a:r>
              <a:rPr lang="en-US" dirty="0" err="1" smtClean="0">
                <a:latin typeface="Times New Roman" pitchFamily="18" charset="0"/>
                <a:cs typeface="Times New Roman" pitchFamily="18" charset="0"/>
                <a:hlinkClick r:id="rId2" action="ppaction://hlinkfile"/>
              </a:rPr>
              <a:t>nhiều</a:t>
            </a:r>
            <a:r>
              <a:rPr lang="en-US" dirty="0" smtClean="0">
                <a:latin typeface="Times New Roman" pitchFamily="18" charset="0"/>
                <a:cs typeface="Times New Roman" pitchFamily="18" charset="0"/>
                <a:hlinkClick r:id="rId2" action="ppaction://hlinkfile"/>
              </a:rPr>
              <a:t> </a:t>
            </a:r>
            <a:r>
              <a:rPr lang="en-US" dirty="0" err="1" smtClean="0">
                <a:latin typeface="Times New Roman" pitchFamily="18" charset="0"/>
                <a:cs typeface="Times New Roman" pitchFamily="18" charset="0"/>
                <a:hlinkClick r:id="rId2" action="ppaction://hlinkfile"/>
              </a:rPr>
              <a:t>lựa</a:t>
            </a:r>
            <a:r>
              <a:rPr lang="en-US" dirty="0" smtClean="0">
                <a:latin typeface="Times New Roman" pitchFamily="18" charset="0"/>
                <a:cs typeface="Times New Roman" pitchFamily="18" charset="0"/>
                <a:hlinkClick r:id="rId2" action="ppaction://hlinkfile"/>
              </a:rPr>
              <a:t> </a:t>
            </a:r>
            <a:r>
              <a:rPr lang="en-US" dirty="0" err="1" smtClean="0">
                <a:latin typeface="Times New Roman" pitchFamily="18" charset="0"/>
                <a:cs typeface="Times New Roman" pitchFamily="18" charset="0"/>
                <a:hlinkClick r:id="rId2" action="ppaction://hlinkfile"/>
              </a:rPr>
              <a:t>chọn</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228600"/>
            <a:ext cx="8229600" cy="685800"/>
          </a:xfrm>
        </p:spPr>
        <p:txBody>
          <a:bodyPr>
            <a:normAutofit/>
          </a:bodyPr>
          <a:lstStyle/>
          <a:p>
            <a:pPr eaLnBrk="1" hangingPunct="1">
              <a:defRPr/>
            </a:pPr>
            <a:r>
              <a:rPr lang="en-US" sz="3600" b="1" dirty="0" err="1" smtClean="0">
                <a:latin typeface="Times New Roman" pitchFamily="18" charset="0"/>
                <a:cs typeface="Times New Roman" pitchFamily="18" charset="0"/>
              </a:rPr>
              <a:t>Kĩ</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thuật</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viết</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câu</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hỏi</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nhiều</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lựa</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chọn</a:t>
            </a:r>
            <a:endParaRPr lang="en-US" sz="3600" b="1" dirty="0" smtClean="0">
              <a:latin typeface="Times New Roman" pitchFamily="18" charset="0"/>
              <a:cs typeface="Times New Roman" pitchFamily="18" charset="0"/>
            </a:endParaRPr>
          </a:p>
        </p:txBody>
      </p:sp>
      <p:sp>
        <p:nvSpPr>
          <p:cNvPr id="9219" name="Rectangle 3"/>
          <p:cNvSpPr>
            <a:spLocks noGrp="1" noChangeArrowheads="1"/>
          </p:cNvSpPr>
          <p:nvPr>
            <p:ph idx="1"/>
          </p:nvPr>
        </p:nvSpPr>
        <p:spPr>
          <a:xfrm>
            <a:off x="457200" y="1143000"/>
            <a:ext cx="8229600" cy="5334000"/>
          </a:xfrm>
        </p:spPr>
        <p:txBody>
          <a:bodyPr/>
          <a:lstStyle/>
          <a:p>
            <a:pPr eaLnBrk="1" hangingPunct="1">
              <a:lnSpc>
                <a:spcPct val="90000"/>
              </a:lnSpc>
            </a:pPr>
            <a:r>
              <a:rPr lang="en-US" sz="2800" dirty="0" err="1" smtClean="0">
                <a:latin typeface="Times New Roman" pitchFamily="18" charset="0"/>
                <a:cs typeface="Times New Roman" pitchFamily="18" charset="0"/>
              </a:rPr>
              <a:t>Mỗi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hỏi</a:t>
            </a:r>
            <a:r>
              <a:rPr lang="en-US" sz="2800" dirty="0" smtClean="0">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chỉ</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chọn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đúng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chọn</a:t>
            </a:r>
            <a:r>
              <a:rPr lang="en-US" sz="2800" dirty="0" smtClean="0">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còn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lại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là</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không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đúng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hoặc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gần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đúng</a:t>
            </a:r>
            <a:r>
              <a:rPr lang="en-US" sz="2800" dirty="0" smtClean="0">
                <a:latin typeface="Times New Roman" pitchFamily="18" charset="0"/>
                <a:cs typeface="Times New Roman" pitchFamily="18" charset="0"/>
              </a:rPr>
              <a:t>.</a:t>
            </a:r>
            <a:r>
              <a:rPr lang="en-US" sz="2800" dirty="0" smtClean="0"/>
              <a:t> </a:t>
            </a:r>
          </a:p>
          <a:p>
            <a:pPr eaLnBrk="1" hangingPunct="1">
              <a:lnSpc>
                <a:spcPct val="90000"/>
              </a:lnSpc>
            </a:pPr>
            <a:endParaRPr lang="en-US" sz="2800" dirty="0" smtClean="0"/>
          </a:p>
        </p:txBody>
      </p:sp>
      <p:pic>
        <p:nvPicPr>
          <p:cNvPr id="9220" name="Picture 4" descr="C:\Users\sonyvaio\Desktop\a.bmp"/>
          <p:cNvPicPr>
            <a:picLocks noChangeAspect="1" noChangeArrowheads="1"/>
          </p:cNvPicPr>
          <p:nvPr/>
        </p:nvPicPr>
        <p:blipFill>
          <a:blip r:embed="rId2"/>
          <a:srcRect/>
          <a:stretch>
            <a:fillRect/>
          </a:stretch>
        </p:blipFill>
        <p:spPr bwMode="auto">
          <a:xfrm>
            <a:off x="457200" y="2133600"/>
            <a:ext cx="8153400" cy="3962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915400" cy="2286000"/>
          </a:xfrm>
        </p:spPr>
        <p:txBody>
          <a:bodyPr>
            <a:normAutofit fontScale="90000"/>
          </a:bodyPr>
          <a:lstStyle/>
          <a:p>
            <a:pPr algn="l">
              <a:defRPr/>
            </a:pPr>
            <a:r>
              <a:rPr lang="pt-BR" sz="2800" b="1" dirty="0" smtClean="0"/>
              <a:t/>
            </a:r>
            <a:br>
              <a:rPr lang="pt-BR" sz="2800" b="1" dirty="0" smtClean="0"/>
            </a:br>
            <a:r>
              <a:rPr lang="pt-BR" sz="2800" b="1" dirty="0" smtClean="0">
                <a:latin typeface="Times New Roman" pitchFamily="18" charset="0"/>
                <a:cs typeface="Times New Roman" pitchFamily="18" charset="0"/>
              </a:rPr>
              <a:t>Tránh dùng các cụm từ “tất cả những câu trên đều đúng” hoặc “không có câu nào ở trên đúng”  “một kết quả khác”…là phương án trả lời.</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smtClean="0">
              <a:latin typeface="Times New Roman" pitchFamily="18" charset="0"/>
              <a:cs typeface="Times New Roman" pitchFamily="18" charset="0"/>
            </a:endParaRPr>
          </a:p>
        </p:txBody>
      </p:sp>
      <p:pic>
        <p:nvPicPr>
          <p:cNvPr id="10243" name="Picture 2" descr="C:\Users\sonyvaio\Desktop\a.bmp"/>
          <p:cNvPicPr>
            <a:picLocks noGrp="1" noChangeAspect="1" noChangeArrowheads="1"/>
          </p:cNvPicPr>
          <p:nvPr>
            <p:ph idx="1"/>
          </p:nvPr>
        </p:nvPicPr>
        <p:blipFill>
          <a:blip r:embed="rId2"/>
          <a:stretch>
            <a:fillRect/>
          </a:stretch>
        </p:blipFill>
        <p:spPr>
          <a:xfrm>
            <a:off x="928662" y="2143116"/>
            <a:ext cx="7429551" cy="3500462"/>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838200"/>
          </a:xfrm>
        </p:spPr>
        <p:txBody>
          <a:bodyPr>
            <a:normAutofit fontScale="90000"/>
          </a:bodyPr>
          <a:lstStyle/>
          <a:p>
            <a:pPr algn="l">
              <a:defRPr/>
            </a:pPr>
            <a:r>
              <a:rPr lang="pt-BR" sz="2800" b="1" dirty="0" smtClean="0"/>
              <a:t>- </a:t>
            </a:r>
            <a:r>
              <a:rPr lang="pt-BR" sz="2800" b="1" dirty="0" smtClean="0">
                <a:latin typeface="Times New Roman" pitchFamily="18" charset="0"/>
                <a:cs typeface="Times New Roman" pitchFamily="18" charset="0"/>
              </a:rPr>
              <a:t>Tránh các câu hỏi có cấu trúc ngữ pháp phức tạp, </a:t>
            </a:r>
            <a:r>
              <a:rPr lang="pt-BR" sz="2800" b="1" i="1" dirty="0" smtClean="0">
                <a:latin typeface="Times New Roman" pitchFamily="18" charset="0"/>
                <a:cs typeface="Times New Roman" pitchFamily="18" charset="0"/>
              </a:rPr>
              <a:t>dài</a:t>
            </a:r>
            <a:r>
              <a:rPr lang="pt-BR" sz="2800" b="1" dirty="0" smtClean="0">
                <a:latin typeface="Times New Roman" pitchFamily="18" charset="0"/>
                <a:cs typeface="Times New Roman" pitchFamily="18" charset="0"/>
              </a:rPr>
              <a:t>, đa nghĩa. </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smtClean="0">
              <a:latin typeface="Times New Roman" pitchFamily="18" charset="0"/>
              <a:cs typeface="Times New Roman" pitchFamily="18" charset="0"/>
            </a:endParaRPr>
          </a:p>
        </p:txBody>
      </p:sp>
      <p:pic>
        <p:nvPicPr>
          <p:cNvPr id="11267" name="Picture 2" descr="C:\Users\sonyvaio\Desktop\a.bmp"/>
          <p:cNvPicPr>
            <a:picLocks noGrp="1" noChangeAspect="1" noChangeArrowheads="1"/>
          </p:cNvPicPr>
          <p:nvPr>
            <p:ph idx="1"/>
          </p:nvPr>
        </p:nvPicPr>
        <p:blipFill>
          <a:blip r:embed="rId2"/>
          <a:srcRect/>
          <a:stretch>
            <a:fillRect/>
          </a:stretch>
        </p:blipFill>
        <p:spPr>
          <a:xfrm>
            <a:off x="533400" y="1524000"/>
            <a:ext cx="8153400" cy="4419600"/>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305</TotalTime>
  <Words>2056</Words>
  <Application>Microsoft Office PowerPoint</Application>
  <PresentationFormat>On-screen Show (4:3)</PresentationFormat>
  <Paragraphs>128</Paragraphs>
  <Slides>42</Slides>
  <Notes>0</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Тема Office</vt:lpstr>
      <vt:lpstr>KĨ THUẬT VIẾT CÂU HỎI  TRẮC NGHIỆM KHÁCH QUAN TRONG MÔN TOÁN</vt:lpstr>
      <vt:lpstr> Các dạng câu hỏi TNKQ </vt:lpstr>
      <vt:lpstr>1. Câu hỏi dạng Đúng - Sai </vt:lpstr>
      <vt:lpstr>Slide 4</vt:lpstr>
      <vt:lpstr>2. Câu hỏi có nhiều phương án lựa chọn </vt:lpstr>
      <vt:lpstr>Ví dụ về câu hỏi có nhiều lựa chọn</vt:lpstr>
      <vt:lpstr>Kĩ thuật viết câu hỏi nhiều lựa chọn</vt:lpstr>
      <vt:lpstr> Tránh dùng các cụm từ “tất cả những câu trên đều đúng” hoặc “không có câu nào ở trên đúng”  “một kết quả khác”…là phương án trả lời. </vt:lpstr>
      <vt:lpstr>- Tránh các câu hỏi có cấu trúc ngữ pháp phức tạp, dài, đa nghĩa.  </vt:lpstr>
      <vt:lpstr>Yêu cầu đối với câu hỏi dạng đúng-sai</vt:lpstr>
      <vt:lpstr>- Mỗi câu hỏi chỉ nên tập trung vào một vấn đề cụ thể và chỉ bao quát một phạm vi rất hẹp nằm trong một chỉ số cụ thể. </vt:lpstr>
      <vt:lpstr>- Cần đánh giá độ khó của câu hỏi để loại bỏ những câu hỏi quá khó hoặc quá dễ.  </vt:lpstr>
      <vt:lpstr>Các nguyên tắc viết câu dẫn</vt:lpstr>
      <vt:lpstr>Các nguyên tắc viết câu dẫn cho câu hỏi có nhiều phương án lựa chọn</vt:lpstr>
      <vt:lpstr>Các nguyên tắc viết câu dẫn   - Tránh các từ ngữ mang tính chất phủ định như “ngoại trừ”,  “chỉ có” , “không”. Nếu sử dụng những từ ngữ này, phải làm nổi bật chúng bằng cách in nghiêng, in đậm hoặc gạch chân. </vt:lpstr>
      <vt:lpstr>Cách viết phương án lựa chọn - Không có con số cố định cụ thể về các phương án lựa chọn mà  nên sử dụng một số lượng hợp lý.  </vt:lpstr>
      <vt:lpstr>Cách viết phương án lựa chọn - Các phương án lựa chọn phải có độ dài tương xứng. Một phương án dài hơn hoặc ngắn hơn có thể thu hút sự chú ý của học sinh vì chúng nổi bật và có thể dễ dàng nhận thấy.  </vt:lpstr>
      <vt:lpstr>Cách viết phương án lựa chọn  - Các phương án lựa chọn phải phù hợp với câu dẫn về mặt ngữ pháp.   </vt:lpstr>
      <vt:lpstr>Cách viết phương án lựa chọn  - Tránh đưa ra phương án “tất cả các phương án trên đều đúng”  </vt:lpstr>
      <vt:lpstr>Cách viết phương án lựa chọn - Nên đưa các từ lặp lại vào câu dẫn hơn là vào các phương án lựa chọn. </vt:lpstr>
      <vt:lpstr>Cách viết các phương án đúng/đáp án.   - Đảm bảo rằng các đáp án đúng được viết dựa vào chủ đề/đoạn văn hoặc sự phù hợp, nhất trí về nội dung kiểm tra.    </vt:lpstr>
      <vt:lpstr>- Tránh các câu hỏi “kết nối” nghĩa là đáp án của câu này được tìm thấy hoặc phụ thuộc vào câu khác. Vấn đề này thường được phát hiện khi đọc và chỉnh sửa bản in vào giai đoạn tập hợp các câu hỏi để tạo thành một bài kiểm tra hoàn chỉnh. Kiểu câu hỏi này cũng dễ nhận ra khi bạn viết các câu hỏi cho một vài lớp học. </vt:lpstr>
      <vt:lpstr>Slide 23</vt:lpstr>
      <vt:lpstr>PHƯƠNG ÁN NHIỄU </vt:lpstr>
      <vt:lpstr>PHƯƠNG ÁN NHIỄU</vt:lpstr>
      <vt:lpstr>Slide 26</vt:lpstr>
      <vt:lpstr>Slide 27</vt:lpstr>
      <vt:lpstr>Chú ý 1:  Tất cả các phương án nhiễu phải hợp lý. Sử dụng kiến thức về các lỗi thông thường mà học sinh hay mắc phải để viết phương án nhiễu.   + Sai lầm trong tính toán  </vt:lpstr>
      <vt:lpstr>+ Nhận thức sai một số khái niệm khoa học   </vt:lpstr>
      <vt:lpstr>Các tiêu chí  đánh giá câu hỏi có nhiều lựa chọn</vt:lpstr>
      <vt:lpstr>Các tiêu chí xem xét chất lượng của câu hỏi có nhiều lựa chọn</vt:lpstr>
      <vt:lpstr>Các tiêu chí xem xét chất lượng của câu hỏi có nhiều lựa chọn</vt:lpstr>
      <vt:lpstr>4. Câu hỏi dạng ghép đôi</vt:lpstr>
      <vt:lpstr>  VD về câu hỏi dạng ghép đôi Ghép mỗi ý ở cột trái với một ý ở cột phải để được câu khẳng định đúng:</vt:lpstr>
      <vt:lpstr>Kĩ thuật viết câu ghép đôi</vt:lpstr>
      <vt:lpstr>4. Câu hỏi dạng điền khuyết</vt:lpstr>
      <vt:lpstr>Kĩ thuật viết câu hỏi dạng điền khuyết</vt:lpstr>
      <vt:lpstr>5. Câu hỏi có câu trả lời ngắn</vt:lpstr>
      <vt:lpstr>Ưu điểm của trắc nghiệm khách quan</vt:lpstr>
      <vt:lpstr>Nhược điểm của trắc nghiệm khách quan</vt:lpstr>
      <vt:lpstr>Ưu điểm của câu hỏi tự luận</vt:lpstr>
      <vt:lpstr>Nhược điểm của câu hỏi tự luận</vt:lpstr>
    </vt:vector>
  </TitlesOfParts>
  <Company>Mi5</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KĨ THUẬT VIẾT CÂU HỎI  TRẮC NGHIỆM KHÁCH QUAN TRONG MÔN TOÁN</dc:title>
  <dc:creator>Q</dc:creator>
  <cp:lastModifiedBy>IT</cp:lastModifiedBy>
  <cp:revision>62</cp:revision>
  <dcterms:created xsi:type="dcterms:W3CDTF">2016-12-18T23:30:13Z</dcterms:created>
  <dcterms:modified xsi:type="dcterms:W3CDTF">2017-01-23T02:41:32Z</dcterms:modified>
</cp:coreProperties>
</file>